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72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D2F311-704E-4D55-A49F-01DEB958CFF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F5F8F0-597B-4EFB-8519-CBA941B673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2984" y="2133600"/>
            <a:ext cx="86868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CC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  <a:latin typeface="Kristen ITC" pitchFamily="66" charset="0"/>
              </a:rPr>
              <a:t>Kinetic Molecular </a:t>
            </a:r>
            <a:r>
              <a:rPr lang="en-US" sz="4800" dirty="0" smtClean="0">
                <a:solidFill>
                  <a:srgbClr val="0070C0"/>
                </a:solidFill>
                <a:latin typeface="Kristen ITC" pitchFamily="66" charset="0"/>
              </a:rPr>
              <a:t>Theory</a:t>
            </a:r>
            <a:endParaRPr lang="en-US" sz="4800" dirty="0">
              <a:solidFill>
                <a:srgbClr val="0070C0"/>
              </a:solidFill>
              <a:latin typeface="Kristen ITC" pitchFamily="66" charset="0"/>
            </a:endParaRPr>
          </a:p>
          <a:p>
            <a:pPr algn="ctr"/>
            <a:endParaRPr lang="en-US" sz="4800" dirty="0" smtClean="0">
              <a:solidFill>
                <a:srgbClr val="0070C0"/>
              </a:solidFill>
              <a:latin typeface="Kristen ITC" pitchFamily="66" charset="0"/>
            </a:endParaRPr>
          </a:p>
          <a:p>
            <a:pPr algn="ctr"/>
            <a:r>
              <a:rPr lang="en-US" sz="4800" dirty="0" smtClean="0">
                <a:solidFill>
                  <a:srgbClr val="0070C0"/>
                </a:solidFill>
                <a:latin typeface="Kristen ITC" pitchFamily="66" charset="0"/>
              </a:rPr>
              <a:t>Ch. </a:t>
            </a:r>
            <a:r>
              <a:rPr lang="en-US" sz="4800" dirty="0" smtClean="0">
                <a:solidFill>
                  <a:srgbClr val="0070C0"/>
                </a:solidFill>
                <a:latin typeface="Kristen ITC" pitchFamily="66" charset="0"/>
              </a:rPr>
              <a:t>14</a:t>
            </a:r>
            <a:endParaRPr lang="en-US" sz="4800" dirty="0">
              <a:solidFill>
                <a:srgbClr val="0070C0"/>
              </a:solidFill>
              <a:latin typeface="Kristen ITC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46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CC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Kristen ITC" pitchFamily="66" charset="0"/>
              </a:rPr>
              <a:t>The Nature of Gases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1752600"/>
            <a:ext cx="8915400" cy="2438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4813" indent="-40481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Gas particles can be monatomic (Ne), diatomic (N</a:t>
            </a:r>
            <a:r>
              <a:rPr lang="en-US" sz="3600" baseline="-250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2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), or polyatomic (CH</a:t>
            </a:r>
            <a:r>
              <a:rPr lang="en-US" sz="3600" baseline="-250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4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) – but they all have these characteristics in common: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52400" y="3733800"/>
            <a:ext cx="8686800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7713" indent="-747713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tabLst>
                <a:tab pos="1717675" algn="l"/>
              </a:tabLst>
            </a:pP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  1) Gases have mass.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52400" y="4267200"/>
            <a:ext cx="8686800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7713" indent="-747713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tabLst>
                <a:tab pos="1717675" algn="l"/>
              </a:tabLst>
            </a:pPr>
            <a:r>
              <a:rPr lang="en-US" sz="3600" dirty="0">
                <a:solidFill>
                  <a:srgbClr val="99FFCC"/>
                </a:solidFill>
                <a:latin typeface="Kristen ITC" pitchFamily="66" charset="0"/>
              </a:rPr>
              <a:t>  </a:t>
            </a: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2) Gases are compressible.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152400" y="4800600"/>
            <a:ext cx="8686800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7713" indent="-747713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tabLst>
                <a:tab pos="1717675" algn="l"/>
              </a:tabLst>
            </a:pP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  3) Gases fill their containers.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28016" y="5382768"/>
            <a:ext cx="8686800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7713" indent="-747713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tabLst>
                <a:tab pos="1717675" algn="l"/>
              </a:tabLst>
            </a:pPr>
            <a:r>
              <a:rPr lang="en-US" sz="3600" dirty="0">
                <a:solidFill>
                  <a:srgbClr val="99FFCC"/>
                </a:solidFill>
                <a:latin typeface="Kristen ITC" pitchFamily="66" charset="0"/>
              </a:rPr>
              <a:t>  </a:t>
            </a: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4) Gases diffuse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152400" y="5867400"/>
            <a:ext cx="8686800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7713" indent="-747713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tabLst>
                <a:tab pos="1717675" algn="l"/>
              </a:tabLst>
            </a:pPr>
            <a:r>
              <a:rPr lang="en-US" sz="3600" dirty="0">
                <a:solidFill>
                  <a:srgbClr val="99FFCC"/>
                </a:solidFill>
                <a:latin typeface="Kristen ITC" pitchFamily="66" charset="0"/>
              </a:rPr>
              <a:t> </a:t>
            </a: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 5) Gases exert pressure.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152400" y="6324600"/>
            <a:ext cx="8686800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7713" indent="-747713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tabLst>
                <a:tab pos="1717675" algn="l"/>
              </a:tabLst>
            </a:pPr>
            <a:r>
              <a:rPr lang="en-US" sz="3600" dirty="0" smtClean="0">
                <a:solidFill>
                  <a:srgbClr val="99FFCC"/>
                </a:solidFill>
                <a:latin typeface="Kristen ITC" pitchFamily="66" charset="0"/>
              </a:rPr>
              <a:t>.</a:t>
            </a:r>
            <a:endParaRPr lang="en-US" sz="3600" dirty="0">
              <a:solidFill>
                <a:srgbClr val="99FFCC"/>
              </a:solidFill>
              <a:latin typeface="Kristen ITC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704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6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66564" grpId="0" build="p" autoUpdateAnimBg="0"/>
      <p:bldP spid="66565" grpId="0" build="p" autoUpdateAnimBg="0"/>
      <p:bldP spid="66566" grpId="0" build="p" autoUpdateAnimBg="0"/>
      <p:bldP spid="66567" grpId="0" build="p" autoUpdateAnimBg="0"/>
      <p:bldP spid="66568" grpId="0" build="p" autoUpdateAnimBg="0"/>
      <p:bldP spid="6656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CC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800" dirty="0">
                <a:solidFill>
                  <a:srgbClr val="0070C0"/>
                </a:solidFill>
                <a:latin typeface="Kristen ITC" pitchFamily="66" charset="0"/>
              </a:rPr>
              <a:t>Kinetic Molecular Theory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6576" y="1371600"/>
            <a:ext cx="8878824" cy="5105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4813" indent="-404813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There is a theory that modern day chemist’s use to explain the behaviors and characteristics of gases - the Kinetic Molecular Theory of Matter.</a:t>
            </a:r>
          </a:p>
          <a:p>
            <a:pPr marL="862012" lvl="1">
              <a:lnSpc>
                <a:spcPct val="90000"/>
              </a:lnSpc>
              <a:spcBef>
                <a:spcPct val="20000"/>
              </a:spcBef>
              <a:buClr>
                <a:srgbClr val="99FFCC"/>
              </a:buClr>
              <a:tabLst>
                <a:tab pos="1717675" algn="l"/>
              </a:tabLst>
            </a:pPr>
            <a:r>
              <a:rPr lang="en-US" sz="38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The word kinetic refers to </a:t>
            </a:r>
            <a:r>
              <a:rPr lang="en-US" sz="3800" dirty="0">
                <a:solidFill>
                  <a:srgbClr val="FF0066"/>
                </a:solidFill>
                <a:latin typeface="Kristen ITC" pitchFamily="66" charset="0"/>
              </a:rPr>
              <a:t>motion.</a:t>
            </a:r>
          </a:p>
          <a:p>
            <a:pPr marL="862012" lvl="1">
              <a:lnSpc>
                <a:spcPct val="90000"/>
              </a:lnSpc>
              <a:spcBef>
                <a:spcPct val="20000"/>
              </a:spcBef>
              <a:buClr>
                <a:srgbClr val="99FFCC"/>
              </a:buClr>
              <a:tabLst>
                <a:tab pos="1717675" algn="l"/>
              </a:tabLst>
            </a:pPr>
            <a:r>
              <a:rPr lang="en-US" sz="38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The word molecular refers to </a:t>
            </a:r>
            <a:r>
              <a:rPr lang="en-US" sz="3800" dirty="0">
                <a:solidFill>
                  <a:srgbClr val="FF0066"/>
                </a:solidFill>
                <a:latin typeface="Kristen ITC" pitchFamily="66" charset="0"/>
              </a:rPr>
              <a:t>molecules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77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CC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800">
                <a:solidFill>
                  <a:srgbClr val="FF0066"/>
                </a:solidFill>
                <a:latin typeface="Kristen ITC" pitchFamily="66" charset="0"/>
              </a:rPr>
              <a:t>Kinetic Molecular Theory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480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The theory states that the tiny particles in all forms of matter in all forms of matter are in </a:t>
            </a:r>
            <a:r>
              <a:rPr lang="en-US" sz="4000" dirty="0">
                <a:solidFill>
                  <a:srgbClr val="FF0066"/>
                </a:solidFill>
                <a:latin typeface="Kristen ITC" pitchFamily="66" charset="0"/>
              </a:rPr>
              <a:t>constant motion</a:t>
            </a:r>
            <a:r>
              <a:rPr lang="en-US" sz="4000" dirty="0" smtClean="0">
                <a:solidFill>
                  <a:srgbClr val="FFFF00"/>
                </a:solidFill>
                <a:latin typeface="Kristen ITC" pitchFamily="66" charset="0"/>
              </a:rPr>
              <a:t>.</a:t>
            </a:r>
            <a:endParaRPr lang="en-US" sz="4000" dirty="0">
              <a:solidFill>
                <a:srgbClr val="FFFF00"/>
              </a:solidFill>
              <a:latin typeface="Kristen ITC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642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C:\My Documents\Lessons\unit plans\gas laws\phas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001000" cy="637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93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CC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800" dirty="0" smtClean="0">
                <a:solidFill>
                  <a:srgbClr val="FF0066"/>
                </a:solidFill>
                <a:latin typeface="Kristen ITC" pitchFamily="66" charset="0"/>
              </a:rPr>
              <a:t>KMT</a:t>
            </a:r>
            <a:endParaRPr lang="en-US" sz="4800" dirty="0">
              <a:solidFill>
                <a:srgbClr val="FF0066"/>
              </a:solidFill>
              <a:latin typeface="Kristen ITC" pitchFamily="66" charset="0"/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70688" y="1365504"/>
            <a:ext cx="8744712" cy="44714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A gas is composed of </a:t>
            </a: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small hard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particles.</a:t>
            </a:r>
          </a:p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The particles have an insignificant volume and are relatively far apart from one another. </a:t>
            </a:r>
          </a:p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There is </a:t>
            </a: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empty space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between particles.</a:t>
            </a:r>
          </a:p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No attractive or repulsive forces between particles.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694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CC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800" dirty="0" smtClean="0">
                <a:solidFill>
                  <a:srgbClr val="FF0066"/>
                </a:solidFill>
                <a:latin typeface="Kristen ITC" pitchFamily="66" charset="0"/>
              </a:rPr>
              <a:t>KMT</a:t>
            </a:r>
            <a:endParaRPr lang="en-US" sz="4800" dirty="0">
              <a:solidFill>
                <a:srgbClr val="FF0066"/>
              </a:solidFill>
              <a:latin typeface="Kristen ITC" pitchFamily="66" charset="0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609600" y="1371600"/>
            <a:ext cx="7696200" cy="4419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The particles in a gas move in </a:t>
            </a:r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constant random motion.</a:t>
            </a:r>
          </a:p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Particles move in straight paths and are completely independent of each of other</a:t>
            </a:r>
          </a:p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Particles path is only changed by </a:t>
            </a:r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colliding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 with another particle or the sides of its container.</a:t>
            </a:r>
            <a:endParaRPr lang="en-US" sz="3800" dirty="0">
              <a:solidFill>
                <a:schemeClr val="accent1">
                  <a:lumMod val="75000"/>
                </a:schemeClr>
              </a:solidFill>
              <a:latin typeface="Kristen ITC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90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CC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800" dirty="0" smtClean="0">
                <a:solidFill>
                  <a:srgbClr val="FF0066"/>
                </a:solidFill>
                <a:latin typeface="Kristen ITC" pitchFamily="66" charset="0"/>
              </a:rPr>
              <a:t>KMT</a:t>
            </a:r>
            <a:endParaRPr lang="en-US" sz="4800" dirty="0">
              <a:solidFill>
                <a:srgbClr val="FF0066"/>
              </a:solidFill>
              <a:latin typeface="Kristen ITC" pitchFamily="66" charset="0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762000" y="1600200"/>
            <a:ext cx="7620000" cy="4038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All collisions a gas particle undergoes are </a:t>
            </a:r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perfectly elastic.</a:t>
            </a:r>
          </a:p>
          <a:p>
            <a:pPr marL="404813" indent="-404813"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  <a:tabLst>
                <a:tab pos="1717675" algn="l"/>
              </a:tabLs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No energy is lost from one particle to another, and the total kinetic energy remains </a:t>
            </a:r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constant.</a:t>
            </a:r>
            <a:endParaRPr lang="en-US" sz="3800" dirty="0">
              <a:solidFill>
                <a:schemeClr val="accent3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3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9" t="12310" r="8807" b="7197"/>
          <a:stretch/>
        </p:blipFill>
        <p:spPr bwMode="auto">
          <a:xfrm>
            <a:off x="0" y="10219"/>
            <a:ext cx="9144000" cy="6890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35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446</TotalTime>
  <Words>249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Bentonville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Sanchez, Callie</dc:creator>
  <cp:lastModifiedBy>Smith, Jacob</cp:lastModifiedBy>
  <cp:revision>40</cp:revision>
  <dcterms:created xsi:type="dcterms:W3CDTF">2013-02-05T16:07:32Z</dcterms:created>
  <dcterms:modified xsi:type="dcterms:W3CDTF">2015-01-26T16:24:56Z</dcterms:modified>
</cp:coreProperties>
</file>