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ppt/tags/tag22.xml" ContentType="application/vnd.openxmlformats-officedocument.presentationml.tags+xml"/>
  <Override PartName="/ppt/notesSlides/notesSlide19.xml" ContentType="application/vnd.openxmlformats-officedocument.presentationml.notesSlide+xml"/>
  <Override PartName="/ppt/tags/tag23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6"/>
  </p:sldMasterIdLst>
  <p:notesMasterIdLst>
    <p:notesMasterId r:id="rId31"/>
  </p:notesMasterIdLst>
  <p:sldIdLst>
    <p:sldId id="286" r:id="rId7"/>
    <p:sldId id="287" r:id="rId8"/>
    <p:sldId id="289" r:id="rId9"/>
    <p:sldId id="290" r:id="rId10"/>
    <p:sldId id="291" r:id="rId11"/>
    <p:sldId id="292" r:id="rId12"/>
    <p:sldId id="293" r:id="rId13"/>
    <p:sldId id="256" r:id="rId14"/>
    <p:sldId id="257" r:id="rId15"/>
    <p:sldId id="258" r:id="rId16"/>
    <p:sldId id="259" r:id="rId17"/>
    <p:sldId id="261" r:id="rId18"/>
    <p:sldId id="280" r:id="rId19"/>
    <p:sldId id="262" r:id="rId20"/>
    <p:sldId id="264" r:id="rId21"/>
    <p:sldId id="263" r:id="rId22"/>
    <p:sldId id="265" r:id="rId23"/>
    <p:sldId id="266" r:id="rId24"/>
    <p:sldId id="267" r:id="rId25"/>
    <p:sldId id="268" r:id="rId26"/>
    <p:sldId id="270" r:id="rId27"/>
    <p:sldId id="271" r:id="rId28"/>
    <p:sldId id="277" r:id="rId29"/>
    <p:sldId id="288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885B35-D930-4BF0-B6AF-D7B6FBB4D5BC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7214BD-8043-462D-9D44-926AE58BB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66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97D4F6-97A9-4D8F-9BA6-17E42CBE53DE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BB9833-C38D-41B8-93A5-BCF29D150BE8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4BCE3A-BD6C-4070-814E-CBF202D7D17B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0C1EA0-E6B7-48FE-992C-1ACBF7A774A9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735E59-D958-451E-9FB7-59984D31619B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86DDB6-7EBF-44ED-A564-6719ACDEE460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CF63E9-9461-4355-B940-CE31BD88E6C2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4E7599-DE2B-4BDB-BD1D-36CD2E7B8DEE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9F7752-4BB2-43DA-B3E1-403689D01EDD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85CB5C-3B6C-41E4-9DC0-170012752ABB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A202BF-E591-45B9-9CD8-3BDB34F504A0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104A2D-4ED0-409F-865C-8E6A03BA6EC7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E21B88-8BD0-4194-912C-97FA898EF1C0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666CDA-20C9-4B4D-BF52-EEC46CBC3193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67571C-3F2F-469A-92D5-41660A864B96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989637-5BBB-43B2-9115-A75B2379FAFD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7BB875-8DED-4124-8666-B8D382751F61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A92230-A666-4789-BEE1-D16824C22D88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4F5CBB-6A09-4DBC-B047-CBED456EF21F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91AAE5-2626-4331-AA42-7AC0364E0C1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6AC68C-840B-44BB-B144-6C89BCE9941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F2E8F-7343-416D-881B-0D4AD30D34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37A86-F1C7-4916-99DD-D97BEDFDE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6E01F-EC97-4B02-995F-D867C4170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934F3-C08C-4D3D-A8FB-642565504B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DD07E-AF5F-4C0C-B97C-4D063CCF4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D8CF3-9E18-49D8-90EE-172B62575A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E8538-5A99-4937-BC61-A5DFFAAC74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975AB-1809-4439-A7E4-2AB7EDCA81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23D95-DA0B-42FF-A689-1D9741AEB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37DCA2-1BFA-47E6-835D-71EECA310F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A206D-0B15-44F5-84FE-39DB73F06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8F32CE-5F50-4D71-8A87-B318B3EAE6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457200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Emperical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and Molecular </a:t>
            </a:r>
          </a:p>
          <a:p>
            <a:pPr algn="ctr"/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Formulas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Image result for molec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68396">
            <a:off x="-1951417" y="1699481"/>
            <a:ext cx="3902833" cy="442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olec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21892" y="1524000"/>
            <a:ext cx="2871616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olec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667">
            <a:off x="7065873" y="2266337"/>
            <a:ext cx="3496744" cy="396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70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empirical formula for a glucose molecule (C</a:t>
            </a:r>
            <a:r>
              <a:rPr lang="en-US" altLang="en-US" sz="2800" baseline="-25000" dirty="0" smtClean="0"/>
              <a:t>6</a:t>
            </a:r>
            <a:r>
              <a:rPr lang="en-US" altLang="en-US" sz="2800" dirty="0" smtClean="0"/>
              <a:t>H</a:t>
            </a:r>
            <a:r>
              <a:rPr lang="en-US" altLang="en-US" sz="2800" baseline="-25000" dirty="0" smtClean="0"/>
              <a:t>12</a:t>
            </a:r>
            <a:r>
              <a:rPr lang="en-US" altLang="en-US" sz="2800" dirty="0" smtClean="0"/>
              <a:t>O</a:t>
            </a:r>
            <a:r>
              <a:rPr lang="en-US" altLang="en-US" sz="2800" baseline="-25000" dirty="0" smtClean="0"/>
              <a:t>6</a:t>
            </a:r>
            <a:r>
              <a:rPr lang="en-US" altLang="en-US" sz="2800" dirty="0" smtClean="0"/>
              <a:t>) is CH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O.  All the </a:t>
            </a:r>
            <a:r>
              <a:rPr lang="en-US" altLang="en-US" sz="2800" b="1" u="sng" dirty="0" smtClean="0"/>
              <a:t>subscripts</a:t>
            </a:r>
            <a:r>
              <a:rPr lang="en-US" altLang="en-US" sz="2800" dirty="0" smtClean="0"/>
              <a:t> are divisible by six.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          C</a:t>
            </a:r>
            <a:r>
              <a:rPr lang="en-US" altLang="en-US" u="sng" baseline="-25000" dirty="0" smtClean="0"/>
              <a:t>6</a:t>
            </a:r>
            <a:r>
              <a:rPr lang="en-US" altLang="en-US" baseline="-25000" dirty="0" smtClean="0"/>
              <a:t>             </a:t>
            </a:r>
            <a:r>
              <a:rPr lang="en-US" altLang="en-US" dirty="0" smtClean="0"/>
              <a:t>H</a:t>
            </a:r>
            <a:r>
              <a:rPr lang="en-US" altLang="en-US" u="sng" baseline="-25000" dirty="0" smtClean="0"/>
              <a:t>12</a:t>
            </a:r>
            <a:r>
              <a:rPr lang="en-US" altLang="en-US" baseline="-25000" dirty="0" smtClean="0"/>
              <a:t>             </a:t>
            </a:r>
            <a:r>
              <a:rPr lang="en-US" altLang="en-US" dirty="0" smtClean="0"/>
              <a:t>O</a:t>
            </a:r>
            <a:r>
              <a:rPr lang="en-US" altLang="en-US" u="sng" baseline="-25000" dirty="0" smtClean="0"/>
              <a:t>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aseline="30000" dirty="0" smtClean="0"/>
              <a:t>                   </a:t>
            </a: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          </a:t>
            </a:r>
            <a:r>
              <a:rPr lang="en-US" altLang="en-US" dirty="0" smtClean="0"/>
              <a:t>6C          6H</a:t>
            </a:r>
            <a:r>
              <a:rPr lang="en-US" altLang="en-US" baseline="-25000" dirty="0" smtClean="0"/>
              <a:t>2          </a:t>
            </a:r>
            <a:r>
              <a:rPr lang="en-US" altLang="en-US" dirty="0" smtClean="0"/>
              <a:t>6O</a:t>
            </a:r>
            <a:endParaRPr lang="en-US" altLang="en-US" dirty="0" smtClean="0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5240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2209800" y="31877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2971800" y="31877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dirty="0" smtClean="0"/>
              <a:t>Some formulas, such as the one for carbon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dirty="0" smtClean="0"/>
              <a:t>dioxide, CO</a:t>
            </a:r>
            <a:r>
              <a:rPr lang="en-US" altLang="en-US" sz="3600" baseline="-25000" dirty="0" smtClean="0"/>
              <a:t>2</a:t>
            </a:r>
            <a:r>
              <a:rPr lang="en-US" altLang="en-US" sz="3600" dirty="0" smtClean="0"/>
              <a:t>, are already empirical formulas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 dirty="0" smtClean="0"/>
              <a:t>without being </a:t>
            </a:r>
            <a:r>
              <a:rPr lang="en-US" altLang="en-US" sz="3600" b="1" u="sng" dirty="0" smtClean="0"/>
              <a:t>reduced</a:t>
            </a:r>
            <a:r>
              <a:rPr lang="en-US" altLang="en-US" sz="3600" dirty="0" smtClean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b="1" smtClean="0"/>
              <a:t>Determine the empirical formulas for each of the following molecular formulas.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it-IT" altLang="en-US" sz="2800" smtClean="0"/>
              <a:t>1.  C</a:t>
            </a:r>
            <a:r>
              <a:rPr lang="it-IT" altLang="en-US" sz="2800" baseline="-25000" smtClean="0"/>
              <a:t>8</a:t>
            </a:r>
            <a:r>
              <a:rPr lang="it-IT" altLang="en-US" sz="2800" smtClean="0"/>
              <a:t>H</a:t>
            </a:r>
            <a:r>
              <a:rPr lang="it-IT" altLang="en-US" sz="2800" baseline="-25000" smtClean="0"/>
              <a:t>18</a:t>
            </a:r>
            <a:r>
              <a:rPr lang="it-IT" altLang="en-US" sz="2800" smtClean="0"/>
              <a:t>…..______________	</a:t>
            </a:r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it-IT" altLang="en-US" sz="2800" smtClean="0"/>
              <a:t>2.  H</a:t>
            </a:r>
            <a:r>
              <a:rPr lang="it-IT" altLang="en-US" sz="2800" baseline="-25000" smtClean="0"/>
              <a:t>2</a:t>
            </a:r>
            <a:r>
              <a:rPr lang="it-IT" altLang="en-US" sz="2800" smtClean="0"/>
              <a:t>O</a:t>
            </a:r>
            <a:r>
              <a:rPr lang="it-IT" altLang="en-US" sz="2800" baseline="-25000" smtClean="0"/>
              <a:t>2</a:t>
            </a:r>
            <a:r>
              <a:rPr lang="it-IT" altLang="en-US" sz="2800" smtClean="0"/>
              <a:t>……______________</a:t>
            </a:r>
            <a:endParaRPr lang="en-US" altLang="en-US" sz="2800" smtClean="0"/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 sz="2800" smtClean="0"/>
              <a:t>3.  Hg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Cl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…..______________               </a:t>
            </a:r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 sz="2800" smtClean="0"/>
              <a:t>4.  C</a:t>
            </a:r>
            <a:r>
              <a:rPr lang="en-US" altLang="en-US" sz="2800" baseline="-25000" smtClean="0"/>
              <a:t>3</a:t>
            </a:r>
            <a:r>
              <a:rPr lang="en-US" altLang="en-US" sz="2800" smtClean="0"/>
              <a:t>H</a:t>
            </a:r>
            <a:r>
              <a:rPr lang="en-US" altLang="en-US" sz="2800" baseline="-25000" smtClean="0"/>
              <a:t>6</a:t>
            </a:r>
            <a:r>
              <a:rPr lang="en-US" altLang="en-US" sz="2800" smtClean="0"/>
              <a:t>…….______________               </a:t>
            </a:r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 sz="2800" smtClean="0"/>
              <a:t>5.  Na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C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O</a:t>
            </a:r>
            <a:r>
              <a:rPr lang="en-US" altLang="en-US" sz="2800" baseline="-25000" smtClean="0"/>
              <a:t>4</a:t>
            </a:r>
            <a:r>
              <a:rPr lang="en-US" altLang="en-US" sz="2800" smtClean="0"/>
              <a:t>..._____________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 smtClean="0"/>
              <a:t>Determine the empirical formulas for each of the following molecular formulas.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14400"/>
            <a:ext cx="7635240" cy="4385772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it-IT" altLang="en-US" sz="2800" dirty="0" smtClean="0"/>
              <a:t>1.  C</a:t>
            </a:r>
            <a:r>
              <a:rPr lang="it-IT" altLang="en-US" sz="2800" baseline="-25000" dirty="0" smtClean="0"/>
              <a:t>8</a:t>
            </a:r>
            <a:r>
              <a:rPr lang="it-IT" altLang="en-US" sz="2800" dirty="0" smtClean="0"/>
              <a:t>H</a:t>
            </a:r>
            <a:r>
              <a:rPr lang="it-IT" altLang="en-US" sz="2800" baseline="-25000" dirty="0" smtClean="0"/>
              <a:t>18</a:t>
            </a:r>
            <a:r>
              <a:rPr lang="it-IT" altLang="en-US" sz="2800" dirty="0" smtClean="0"/>
              <a:t>…..______________	</a:t>
            </a:r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it-IT" altLang="en-US" sz="2800" dirty="0" smtClean="0"/>
              <a:t>2.  H</a:t>
            </a:r>
            <a:r>
              <a:rPr lang="it-IT" altLang="en-US" sz="2800" baseline="-25000" dirty="0" smtClean="0"/>
              <a:t>2</a:t>
            </a:r>
            <a:r>
              <a:rPr lang="it-IT" altLang="en-US" sz="2800" dirty="0" smtClean="0"/>
              <a:t>O</a:t>
            </a:r>
            <a:r>
              <a:rPr lang="it-IT" altLang="en-US" sz="2800" baseline="-25000" dirty="0" smtClean="0"/>
              <a:t>2</a:t>
            </a:r>
            <a:r>
              <a:rPr lang="it-IT" altLang="en-US" sz="2800" dirty="0" smtClean="0"/>
              <a:t>……___</a:t>
            </a:r>
            <a:r>
              <a:rPr lang="it-IT" altLang="en-US" sz="2800" u="sng" dirty="0" smtClean="0"/>
              <a:t>HO___________</a:t>
            </a:r>
            <a:endParaRPr lang="en-US" altLang="en-US" sz="2800" u="sng" dirty="0" smtClean="0"/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 sz="2800" dirty="0" smtClean="0"/>
              <a:t>3.  Hg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Cl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…..____</a:t>
            </a:r>
            <a:r>
              <a:rPr lang="en-US" altLang="en-US" sz="2800" u="sng" dirty="0" err="1" smtClean="0"/>
              <a:t>HgCl</a:t>
            </a:r>
            <a:r>
              <a:rPr lang="en-US" altLang="en-US" sz="2800" u="sng" dirty="0" smtClean="0"/>
              <a:t>__________               </a:t>
            </a:r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 sz="2800" dirty="0" smtClean="0"/>
              <a:t>4.  C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H</a:t>
            </a:r>
            <a:r>
              <a:rPr lang="en-US" altLang="en-US" sz="2800" baseline="-25000" dirty="0" smtClean="0"/>
              <a:t>6</a:t>
            </a:r>
            <a:r>
              <a:rPr lang="en-US" altLang="en-US" sz="2800" dirty="0" smtClean="0"/>
              <a:t>…….___</a:t>
            </a:r>
            <a:r>
              <a:rPr lang="en-US" altLang="en-US" sz="2800" u="sng" dirty="0" smtClean="0"/>
              <a:t>C</a:t>
            </a:r>
            <a:r>
              <a:rPr lang="en-US" altLang="en-US" sz="2800" u="sng" baseline="-25000" dirty="0" smtClean="0"/>
              <a:t>1</a:t>
            </a:r>
            <a:r>
              <a:rPr lang="en-US" altLang="en-US" sz="2800" u="sng" dirty="0" smtClean="0"/>
              <a:t>H</a:t>
            </a:r>
            <a:r>
              <a:rPr lang="en-US" altLang="en-US" sz="2800" u="sng" baseline="-25000" dirty="0" smtClean="0"/>
              <a:t>2</a:t>
            </a:r>
            <a:r>
              <a:rPr lang="en-US" altLang="en-US" sz="2800" u="sng" dirty="0" smtClean="0"/>
              <a:t>___________               </a:t>
            </a:r>
          </a:p>
          <a:p>
            <a:pPr marL="609600" indent="-609600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 sz="2800" dirty="0" smtClean="0"/>
              <a:t>5.  Na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C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O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...__</a:t>
            </a:r>
            <a:r>
              <a:rPr lang="en-US" altLang="en-US" sz="2800" u="sng" dirty="0" smtClean="0"/>
              <a:t>NaCO</a:t>
            </a:r>
            <a:r>
              <a:rPr lang="en-US" altLang="en-US" sz="2800" u="sng" baseline="-25000" dirty="0" smtClean="0"/>
              <a:t>2</a:t>
            </a:r>
            <a:r>
              <a:rPr lang="en-US" altLang="en-US" sz="2800" dirty="0" smtClean="0"/>
              <a:t>___________</a:t>
            </a: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3048000" y="1027112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C</a:t>
            </a:r>
            <a:r>
              <a:rPr lang="en-US" altLang="en-US" sz="2800" baseline="-25000" dirty="0"/>
              <a:t>4</a:t>
            </a:r>
            <a:r>
              <a:rPr lang="en-US" altLang="en-US" sz="2800" dirty="0"/>
              <a:t>H</a:t>
            </a:r>
            <a:r>
              <a:rPr lang="en-US" altLang="en-US" sz="2800" baseline="-25000" dirty="0"/>
              <a:t>9</a:t>
            </a:r>
            <a:endParaRPr lang="en-US" alt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Finding empirical formulas using molecular mass: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 smtClean="0"/>
              <a:t>Find mass of each element (ASSUME 100 if % given).</a:t>
            </a:r>
          </a:p>
          <a:p>
            <a:pPr marL="609600" indent="-609600" eaLnBrk="1" hangingPunct="1"/>
            <a:r>
              <a:rPr lang="en-US" altLang="en-US" dirty="0" smtClean="0"/>
              <a:t>Find moles of each element.</a:t>
            </a:r>
          </a:p>
          <a:p>
            <a:pPr marL="609600" indent="-609600" eaLnBrk="1" hangingPunct="1"/>
            <a:r>
              <a:rPr lang="en-US" altLang="en-US" dirty="0" smtClean="0"/>
              <a:t>Divide moles by the smallest # to find subscripts.</a:t>
            </a:r>
          </a:p>
          <a:p>
            <a:pPr marL="609600" indent="-609600" eaLnBrk="1" hangingPunct="1"/>
            <a:r>
              <a:rPr lang="en-US" altLang="en-US" dirty="0" smtClean="0"/>
              <a:t>When necessary, multiply subscripts by 2, 3, or 4 to get whole #’s.</a:t>
            </a:r>
          </a:p>
          <a:p>
            <a:pPr marL="609600" indent="-609600" eaLnBrk="1" hangingPunct="1"/>
            <a:r>
              <a:rPr lang="en-US" altLang="en-US" dirty="0" smtClean="0"/>
              <a:t>Least electronegative atom first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 PROBLEMS: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3200" dirty="0" smtClean="0"/>
              <a:t>A substance is 36.1% by weight calcium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3200" dirty="0" smtClean="0"/>
              <a:t>and 63.9% chlorine.  What is the empirical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3200" dirty="0" smtClean="0"/>
              <a:t>formula of this compound?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 smtClean="0"/>
              <a:t>Find the empirical formula for a sample of 25.9% N and 74.1% O.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"/>
            <a:ext cx="8229600" cy="5368925"/>
          </a:xfrm>
        </p:spPr>
        <p:txBody>
          <a:bodyPr>
            <a:noAutofit/>
          </a:bodyPr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en-US" sz="4000" dirty="0" smtClean="0"/>
              <a:t> A compound is 43.4%Na, 11.3%C, and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en-US" sz="4000" dirty="0" smtClean="0"/>
              <a:t>45.3% O.  What is the empirical formula for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en-US" sz="4000" dirty="0" smtClean="0"/>
              <a:t>this compound?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229600" cy="5673725"/>
          </a:xfrm>
        </p:spPr>
        <p:txBody>
          <a:bodyPr>
            <a:normAutofit/>
          </a:bodyPr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en-US" sz="3200" dirty="0" smtClean="0"/>
              <a:t>A compound is 2.46%H, 39.1%S, and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en-US" sz="3200" dirty="0" smtClean="0"/>
              <a:t>58.5%O.  What is the empirical formula for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en-US" sz="3200" dirty="0" smtClean="0"/>
              <a:t>this compound?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molecular formula?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A molecular formula is the “</a:t>
            </a:r>
            <a:r>
              <a:rPr lang="en-US" altLang="en-US" sz="4000" b="1" u="sng" dirty="0" smtClean="0"/>
              <a:t>true formula</a:t>
            </a:r>
            <a:r>
              <a:rPr lang="en-US" altLang="en-US" sz="4000" dirty="0" smtClean="0"/>
              <a:t>” of a compound.  The chemical formula for a molecular compound shows the actual number of </a:t>
            </a:r>
            <a:r>
              <a:rPr lang="en-US" altLang="en-US" sz="4000" b="1" u="sng" dirty="0" smtClean="0"/>
              <a:t>atoms</a:t>
            </a:r>
            <a:r>
              <a:rPr lang="en-US" altLang="en-US" sz="4000" dirty="0" smtClean="0"/>
              <a:t> present in a </a:t>
            </a:r>
            <a:r>
              <a:rPr lang="en-US" altLang="en-US" sz="4000" b="1" u="sng" dirty="0" smtClean="0"/>
              <a:t>molecule</a:t>
            </a:r>
            <a:r>
              <a:rPr lang="en-US" altLang="en-US" sz="4000" dirty="0" smtClean="0"/>
              <a:t>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168493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If I have 78.5 L of 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gas at STP, how many grams would that be? 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How many molecules would be present? 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How many atoms of oxygen would there be?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9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solidFill>
                  <a:schemeClr val="tx1"/>
                </a:solidFill>
              </a:rPr>
              <a:t>To find the molecular formula from the empirical formula:</a:t>
            </a:r>
            <a:br>
              <a:rPr lang="en-US" altLang="en-US" sz="4800" smtClean="0">
                <a:solidFill>
                  <a:schemeClr val="tx1"/>
                </a:solidFill>
              </a:rPr>
            </a:br>
            <a:endParaRPr lang="en-US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smtClean="0"/>
              <a:t>Find the empirical formula.</a:t>
            </a:r>
          </a:p>
          <a:p>
            <a:pPr eaLnBrk="1" hangingPunct="1"/>
            <a:r>
              <a:rPr lang="en-US" altLang="en-US" sz="2800" smtClean="0"/>
              <a:t>Determine the empirical formula mass.</a:t>
            </a:r>
          </a:p>
          <a:p>
            <a:pPr eaLnBrk="1" hangingPunct="1"/>
            <a:r>
              <a:rPr lang="en-US" altLang="en-US" sz="2800" smtClean="0"/>
              <a:t>Divide the molecular mass by the empirical formula mass to determine the multiple.</a:t>
            </a:r>
          </a:p>
          <a:p>
            <a:pPr eaLnBrk="1" hangingPunct="1"/>
            <a:r>
              <a:rPr lang="en-US" altLang="en-US" sz="2800" smtClean="0"/>
              <a:t>Multiply the empirical formula by the multiple to find the molecular formula.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                    </a:t>
            </a:r>
            <a:r>
              <a:rPr lang="en-US" altLang="en-US" u="sng" smtClean="0"/>
              <a:t> MF mass</a:t>
            </a:r>
            <a:r>
              <a:rPr lang="en-US" altLang="en-US" smtClean="0"/>
              <a:t>    =  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                     EF mass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		(EF)n  = molecular formula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 Problems: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400" dirty="0" smtClean="0"/>
              <a:t>  Find the molecular formula for a compound with a mass of 78 </a:t>
            </a:r>
            <a:r>
              <a:rPr lang="en-US" altLang="en-US" sz="4400" dirty="0" err="1" smtClean="0"/>
              <a:t>amu</a:t>
            </a:r>
            <a:r>
              <a:rPr lang="en-US" altLang="en-US" sz="4400" dirty="0" smtClean="0"/>
              <a:t> and the empirical formula CH.</a:t>
            </a:r>
          </a:p>
          <a:p>
            <a:pPr eaLnBrk="1" hangingPunct="1"/>
            <a:endParaRPr lang="en-US" alt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5400" dirty="0" smtClean="0"/>
              <a:t> Find the molecular formula for a compound with a mass of 82 </a:t>
            </a:r>
            <a:r>
              <a:rPr lang="en-US" altLang="en-US" sz="5400" dirty="0" err="1" smtClean="0"/>
              <a:t>amu</a:t>
            </a:r>
            <a:r>
              <a:rPr lang="en-US" altLang="en-US" sz="5400" dirty="0" smtClean="0"/>
              <a:t> and the empirical formula C</a:t>
            </a:r>
            <a:r>
              <a:rPr lang="en-US" altLang="en-US" sz="5400" baseline="-25000" dirty="0" smtClean="0"/>
              <a:t>3</a:t>
            </a:r>
            <a:r>
              <a:rPr lang="en-US" altLang="en-US" sz="5400" dirty="0" smtClean="0"/>
              <a:t>H</a:t>
            </a:r>
            <a:r>
              <a:rPr lang="en-US" altLang="en-US" sz="5400" baseline="-25000" dirty="0" smtClean="0"/>
              <a:t>5</a:t>
            </a:r>
            <a:r>
              <a:rPr lang="en-US" altLang="en-US" sz="5400" dirty="0" smtClean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Writing Molecular Formulas: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3200" dirty="0" smtClean="0"/>
              <a:t> Determine the molecular formula of </a:t>
            </a:r>
            <a:r>
              <a:rPr lang="en-US" altLang="en-US" sz="3200" dirty="0" err="1" smtClean="0"/>
              <a:t>Adipic</a:t>
            </a:r>
            <a:r>
              <a:rPr lang="en-US" altLang="en-US" sz="3200" dirty="0" smtClean="0"/>
              <a:t> acid, which is used to manufacture of nylon. The composition of the acid is 49.3% C, 6.9% H, and 43.8% O(by mass), and the molecular mass is 146 </a:t>
            </a:r>
            <a:r>
              <a:rPr lang="en-US" altLang="en-US" sz="3200" dirty="0" err="1" smtClean="0"/>
              <a:t>amu</a:t>
            </a:r>
            <a:r>
              <a:rPr lang="en-US" altLang="en-US" sz="3200" dirty="0" smtClean="0"/>
              <a:t>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6000" dirty="0"/>
              <a:t>49.3% C, 6.9% H, and 43.8% O(by mass), and the molecular mass is 146 </a:t>
            </a:r>
            <a:r>
              <a:rPr lang="en-US" altLang="en-US" sz="6000" dirty="0" err="1"/>
              <a:t>amu</a:t>
            </a:r>
            <a:r>
              <a:rPr lang="en-US" altLang="en-US" sz="6000" dirty="0"/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26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Percent Composition by Mass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923544" y="982472"/>
            <a:ext cx="8522208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Percent Composition by mass: </a:t>
            </a:r>
          </a:p>
          <a:p>
            <a:pPr eaLnBrk="1" hangingPunct="1"/>
            <a:r>
              <a:rPr lang="en-US" altLang="en-US" sz="2800" dirty="0"/>
              <a:t>The percentage by mass of each element by using the following equation: 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400" u="sng" dirty="0"/>
              <a:t>Mass of the element in 1 mole of the compound </a:t>
            </a:r>
            <a:r>
              <a:rPr lang="en-US" altLang="en-US" sz="2400" dirty="0"/>
              <a:t>      x 100 </a:t>
            </a:r>
          </a:p>
          <a:p>
            <a:pPr eaLnBrk="1" hangingPunct="1"/>
            <a:r>
              <a:rPr lang="en-US" altLang="en-US" sz="2400" dirty="0"/>
              <a:t>                 Molar mass of the compound</a:t>
            </a:r>
          </a:p>
          <a:p>
            <a:pPr eaLnBrk="1" hangingPunct="1"/>
            <a:endParaRPr lang="en-US" altLang="en-US" sz="2400" u="sng" dirty="0"/>
          </a:p>
          <a:p>
            <a:pPr eaLnBrk="1" hangingPunct="1"/>
            <a:endParaRPr lang="en-US" altLang="en-US" sz="2400" u="sng" dirty="0"/>
          </a:p>
          <a:p>
            <a:pPr eaLnBrk="1" hangingPunct="1"/>
            <a:r>
              <a:rPr lang="en-US" altLang="en-US" sz="2400" dirty="0"/>
              <a:t>% mass of element= </a:t>
            </a:r>
            <a:r>
              <a:rPr lang="en-US" altLang="en-US" sz="2400" u="sng" dirty="0"/>
              <a:t>mass of element </a:t>
            </a:r>
            <a:r>
              <a:rPr lang="en-US" altLang="en-US" sz="2400" dirty="0"/>
              <a:t>         x100 </a:t>
            </a:r>
          </a:p>
          <a:p>
            <a:pPr eaLnBrk="1" hangingPunct="1"/>
            <a:r>
              <a:rPr lang="en-US" altLang="en-US" sz="2400" dirty="0"/>
              <a:t>                                   mass of compound</a:t>
            </a:r>
          </a:p>
          <a:p>
            <a:pPr eaLnBrk="1" hangingPunct="1"/>
            <a:endParaRPr lang="en-US" altLang="en-US" sz="2400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04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036320" y="685800"/>
            <a:ext cx="7772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dirty="0"/>
              <a:t>Example: </a:t>
            </a:r>
          </a:p>
          <a:p>
            <a:pPr eaLnBrk="1" hangingPunct="1"/>
            <a:endParaRPr lang="en-US" altLang="en-US" sz="3600" dirty="0"/>
          </a:p>
          <a:p>
            <a:pPr eaLnBrk="1" hangingPunct="1"/>
            <a:r>
              <a:rPr lang="en-US" altLang="en-US" sz="3600" dirty="0"/>
              <a:t>Find the percentage composition of each element in copper (I) sulfide.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7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00328" y="1078992"/>
            <a:ext cx="7848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/>
              <a:t>Calculate the percent composition by mass of each element in ammonium phosphate. 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How many grams of hydrogen would be present in 250 g of ammonium phosphate?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27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048512" y="1219200"/>
            <a:ext cx="76962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/>
              <a:t>When a 13.60 g sample of a compound containing only Mg and O is decomposed, </a:t>
            </a:r>
            <a:r>
              <a:rPr lang="en-US" altLang="en-US" sz="3200" dirty="0" smtClean="0"/>
              <a:t>8.20 </a:t>
            </a:r>
            <a:r>
              <a:rPr lang="en-US" altLang="en-US" sz="3200" dirty="0"/>
              <a:t>g of </a:t>
            </a:r>
            <a:r>
              <a:rPr lang="en-US" altLang="en-US" sz="3200" dirty="0" smtClean="0"/>
              <a:t>Mg </a:t>
            </a:r>
            <a:r>
              <a:rPr lang="en-US" altLang="en-US" sz="3200" dirty="0"/>
              <a:t>is obtained. What is the percent composition of this compound?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0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Writing Empirical and Molecular Formulas</a:t>
            </a:r>
          </a:p>
        </p:txBody>
      </p:sp>
      <p:pic>
        <p:nvPicPr>
          <p:cNvPr id="2050" name="Picture 2" descr="Image result for molecu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3313">
            <a:off x="5302921" y="3041306"/>
            <a:ext cx="6739100" cy="76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an empirical formula?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A chemical formula in which the ratio of the elements are in the lowest terms is called an </a:t>
            </a:r>
            <a:r>
              <a:rPr lang="en-US" altLang="en-US" sz="4000" b="1" u="sng" dirty="0" smtClean="0"/>
              <a:t>empirical formula</a:t>
            </a:r>
            <a:r>
              <a:rPr lang="en-US" altLang="en-US" sz="4000" dirty="0" smtClean="0"/>
              <a:t>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ANDARYGAMESETTING" val="&lt;QuandaryGameSetting&gt;&lt;GameOptions&gt;&lt;skipWelcome&gt;False&lt;/skipWelcome&gt;&lt;option Version=&quot;1&quot;&gt;&lt;skipOptionScreen&gt;False&lt;/skipOptionScreen&gt;&lt;scoringOption&gt;0&lt;/scoringOption&gt;&lt;questionPerGame&gt;0&lt;/questionPerGame&gt;&lt;loopGame&gt;off&lt;/loopGame&gt;&lt;timeBetweenGames&gt;0&lt;/timeBetweenGames&gt;&lt;skipWelcomeMovie&gt;False&lt;/skipWelcomeMovie&gt;&lt;gameMode&gt;0&lt;/gameMode&gt;&lt;numTeams&gt;0&lt;/numTeams&gt;&lt;UseTeamsFromParticipantList&gt;True&lt;/UseTeamsFromParticipantList&gt;&lt;/option&gt;&lt;/GameOptions&gt;&lt;QuandaryTopicsStore /&gt;&lt;/QuandaryGameSetting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14"/>
  <p:tag name="ADVANCEDANSWER" val="&lt;AdvancedAnswer Type=&quot;Equation&quot;&gt;&#10;  &lt;Ignore&gt;&#10;    &lt;ItemOrder&gt;false&lt;/ItemOrder&gt;&#10;    &lt;AdditionalWords&gt;false&lt;/AdditionalWords&gt;&#10;    &lt;Spacing&gt;true&lt;/Spacing&gt;&#10;    &lt;Caps&gt;true&lt;/Caps&gt;&#10;    &lt;Punctuation&gt;false&lt;/Punctuation&gt;&#10;    &lt;EndingS&gt;false&lt;/EndingS&gt;&#10;  &lt;/Ignore&gt;&#10;  &lt;Numeric&gt;&#10;    &lt;ConvertFractions&gt;false&lt;/ConvertFractions&gt;&#10;    &lt;RequirePrecision Enabled=&quot;false&quot;&gt;0&lt;/RequirePrecision&gt;&#10;  &lt;/Numeric&gt;&#10;  &lt;Misspellings Allowed=&quot;false&quot;&gt;0&lt;/Misspellings&gt;&#10;  &lt;Points&gt;&#10;    &lt;AddPoints Enabled=&quot;false&quot; Action=&quot;None&quot;&gt;0&lt;/AddPoints&gt;&#10;  &lt;/Points&gt;&#10;  &lt;AnswerData&gt;&#10;    &lt;Answer Points=&quot;1&quot;&gt;&lt;![CDATA[SBMyEVNPEzM=]]&gt;&lt;/Answer&gt;&#10;  &lt;/AnswerData&gt;&#10;&lt;/AdvancedAnswer&gt;"/>
  <p:tag name="ANSWER" val="* H_2SO_3"/>
  <p:tag name="POINTS" val="1"/>
  <p:tag name="QUESTIONTEXT" val="&lt;QuestionTextInfo Enabled=&quot;false&quot;&gt;&#10;  &lt;QuestionText&gt;&lt;![CDATA[3. A compound is 2.46%H, 39.1%S, and&#10;58.5%O.  What is the empirical formula for&#10;this compound?  Enter into Quizdom]]&gt;&lt;/QuestionText&gt;&#10;  &lt;AlternateText Enabled=&quot;false&quot; /&gt;&#10;&lt;/Question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lated_x0020_Class_x0020_Topic xmlns="b1aeb6b5-3546-46cb-9faa-25feb6281e16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333B9EF8FF84E987C4DD46B28DA6C" ma:contentTypeVersion="1" ma:contentTypeDescription="Create a new document." ma:contentTypeScope="" ma:versionID="78ef46942ad3e176dff23ba3b0f80c22">
  <xsd:schema xmlns:xsd="http://www.w3.org/2001/XMLSchema" xmlns:xs="http://www.w3.org/2001/XMLSchema" xmlns:p="http://schemas.microsoft.com/office/2006/metadata/properties" xmlns:ns2="b1aeb6b5-3546-46cb-9faa-25feb6281e16" targetNamespace="http://schemas.microsoft.com/office/2006/metadata/properties" ma:root="true" ma:fieldsID="bfba74fc83afcd29d8197a28712d6c3a" ns2:_="">
    <xsd:import namespace="b1aeb6b5-3546-46cb-9faa-25feb6281e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Related_x0020_Class_x0020_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aeb6b5-3546-46cb-9faa-25feb6281e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Related_x0020_Class_x0020_Topic" ma:index="11" nillable="true" ma:displayName="Related Class Topic" ma:list="{14b1ce25-4aff-414f-8c35-68395c90e482}" ma:internalName="Related_x0020_Class_x0020_Topic" ma:readOnly="false" ma:showField="Title" ma:web="d06b290b-24ac-4021-b761-8b1ede283c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4CF128-B8D7-4A18-AB91-0CC7A4B988D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A1D6010-50AE-4ED9-A5EB-2578FF8153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F8CA75-159C-4C30-A48C-3CA4418D0F4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0BEAAD7-111B-4FD7-8383-48BA06DB9AA2}">
  <ds:schemaRefs>
    <ds:schemaRef ds:uri="http://schemas.microsoft.com/office/infopath/2007/PartnerControls"/>
    <ds:schemaRef ds:uri="b1aeb6b5-3546-46cb-9faa-25feb6281e1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EFE47CEC-F6DD-41AA-9FDA-05E439323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aeb6b5-3546-46cb-9faa-25feb6281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995</TotalTime>
  <Words>654</Words>
  <Application>Microsoft Office PowerPoint</Application>
  <PresentationFormat>On-screen Show (4:3)</PresentationFormat>
  <Paragraphs>110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Angles</vt:lpstr>
      <vt:lpstr>PowerPoint Presentation</vt:lpstr>
      <vt:lpstr>PowerPoint Presentation</vt:lpstr>
      <vt:lpstr>Percent Composition by Mass </vt:lpstr>
      <vt:lpstr>PowerPoint Presentation</vt:lpstr>
      <vt:lpstr>PowerPoint Presentation</vt:lpstr>
      <vt:lpstr>PowerPoint Presentation</vt:lpstr>
      <vt:lpstr>PowerPoint Presentation</vt:lpstr>
      <vt:lpstr>Writing Empirical and Molecular Formulas</vt:lpstr>
      <vt:lpstr>What is an empirical formula?</vt:lpstr>
      <vt:lpstr>Example:</vt:lpstr>
      <vt:lpstr>Exceptions:</vt:lpstr>
      <vt:lpstr>Determine the empirical formulas for each of the following molecular formulas.</vt:lpstr>
      <vt:lpstr>Determine the empirical formulas for each of the following molecular formulas.</vt:lpstr>
      <vt:lpstr>Finding empirical formulas using molecular mass: </vt:lpstr>
      <vt:lpstr>PRACTICE PROBLEMS:</vt:lpstr>
      <vt:lpstr>Find the empirical formula for a sample of 25.9% N and 74.1% O.</vt:lpstr>
      <vt:lpstr>PowerPoint Presentation</vt:lpstr>
      <vt:lpstr>PowerPoint Presentation</vt:lpstr>
      <vt:lpstr>What is a molecular formula?</vt:lpstr>
      <vt:lpstr>To find the molecular formula from the empirical formula: </vt:lpstr>
      <vt:lpstr>Practice Problems:</vt:lpstr>
      <vt:lpstr>PowerPoint Presentation</vt:lpstr>
      <vt:lpstr>Writing Molecular Formulas: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Empirical and Molecular Formulas</dc:title>
  <dc:creator>.</dc:creator>
  <cp:lastModifiedBy>Smith, Jacob</cp:lastModifiedBy>
  <cp:revision>72</cp:revision>
  <dcterms:created xsi:type="dcterms:W3CDTF">2010-03-23T18:04:28Z</dcterms:created>
  <dcterms:modified xsi:type="dcterms:W3CDTF">2016-02-01T19:43:33Z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Purvi Patel</vt:lpwstr>
  </property>
  <property fmtid="{D5CDD505-2E9C-101B-9397-08002B2CF9AE}" pid="4" name="display_urn:schemas-microsoft-com:office:office#Author">
    <vt:lpwstr>Purvi Patel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_dlc_DocId">
    <vt:lpwstr/>
  </property>
  <property fmtid="{D5CDD505-2E9C-101B-9397-08002B2CF9AE}" pid="10" name="_dlc_DocIdUrl">
    <vt:lpwstr/>
  </property>
</Properties>
</file>