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376" r:id="rId2"/>
    <p:sldId id="380" r:id="rId3"/>
    <p:sldId id="358" r:id="rId4"/>
    <p:sldId id="379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25" r:id="rId15"/>
    <p:sldId id="326" r:id="rId16"/>
    <p:sldId id="357" r:id="rId17"/>
    <p:sldId id="327" r:id="rId18"/>
    <p:sldId id="356" r:id="rId19"/>
    <p:sldId id="378" r:id="rId20"/>
    <p:sldId id="294" r:id="rId21"/>
    <p:sldId id="295" r:id="rId22"/>
    <p:sldId id="296" r:id="rId23"/>
    <p:sldId id="343" r:id="rId24"/>
    <p:sldId id="297" r:id="rId25"/>
    <p:sldId id="365" r:id="rId26"/>
    <p:sldId id="342" r:id="rId27"/>
    <p:sldId id="366" r:id="rId28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0FEF9"/>
    <a:srgbClr val="800000"/>
    <a:srgbClr val="FF00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64" autoAdjust="0"/>
  </p:normalViewPr>
  <p:slideViewPr>
    <p:cSldViewPr>
      <p:cViewPr>
        <p:scale>
          <a:sx n="69" d="100"/>
          <a:sy n="69" d="100"/>
        </p:scale>
        <p:origin x="-3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fld id="{140A10A2-6A56-4BB3-B759-F6226F9279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9588" y="8710613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Arial" pitchFamily="34" charset="0"/>
              </a:rPr>
              <a:t>Page </a:t>
            </a:r>
            <a:fld id="{9D8A5B29-2695-4BB6-990B-2BB8CC66714D}" type="slidenum">
              <a:rPr lang="en-US" sz="1200">
                <a:latin typeface="Arial" pitchFamily="34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43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FADA12F5-2247-498D-A94D-C1A7DC9A93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9588" y="8710613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Arial" pitchFamily="34" charset="0"/>
              </a:rPr>
              <a:t>Page </a:t>
            </a:r>
            <a:fld id="{B47032A3-1020-4229-9774-DA3B54DA5893}" type="slidenum">
              <a:rPr lang="en-US" sz="1200">
                <a:latin typeface="Arial" pitchFamily="34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1614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60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8B337-4EF5-412C-81C0-76DD314328F2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73380-7820-4380-9890-589702D49A5E}" type="slidenum">
              <a:rPr lang="en-US"/>
              <a:pPr/>
              <a:t>15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A8378-4121-45CC-B85F-B926519DE862}" type="slidenum">
              <a:rPr lang="en-US"/>
              <a:pPr/>
              <a:t>17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48B74-0728-4D63-8EB1-8FCA50288BB5}" type="slidenum">
              <a:rPr lang="en-US"/>
              <a:pPr/>
              <a:t>20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C39D6-9977-4597-BF62-00513C2E0BDC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78E9F-C0FC-4444-B38C-028661AA09B1}" type="slidenum">
              <a:rPr lang="en-US"/>
              <a:pPr/>
              <a:t>22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3D3AC-E217-4B3E-9C91-C776C2CB37A1}" type="slidenum">
              <a:rPr lang="en-US"/>
              <a:pPr/>
              <a:t>23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DDF47-8D97-4BBD-BAB5-A1776B8B8477}" type="slidenum">
              <a:rPr lang="en-US"/>
              <a:pPr/>
              <a:t>24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78E9F-C0FC-4444-B38C-028661AA09B1}" type="slidenum">
              <a:rPr lang="en-US"/>
              <a:pPr/>
              <a:t>25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22FDA-755D-42EB-B8C6-A426A36D5CA4}" type="slidenum">
              <a:rPr lang="en-US"/>
              <a:pPr/>
              <a:t>26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935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78E9F-C0FC-4444-B38C-028661AA09B1}" type="slidenum">
              <a:rPr lang="en-US"/>
              <a:pPr/>
              <a:t>27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5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35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F3C04-6F7F-49B4-BE7F-248F667C5236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62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36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BD7FA-7E7A-4BFA-8174-58CF65D79FCE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8A1D6-72A1-4543-9D80-58CDC3713042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CCD13-740B-4CFF-B7EE-4EC0A6FD5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7DE6AC-4E08-4E37-B8FD-34BB2E4FA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09CBD-48A1-4259-B72A-37CA2A1E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326D9-D90D-476B-9CB5-DB48DA50B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E5180-879F-4A30-BA1B-9D45F2B59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F1121-057F-4955-9E46-43BAFD813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036B9-B9AC-4BDC-8790-C69F60353E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6216-6FA1-4161-B222-3ABE78BF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5BF16-0B6A-409C-9349-809BE0C8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EE2EA-3547-435D-B217-EE4E78E31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A6655F9-1A87-43C0-80BB-58E86A12C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C47C31-87C0-416C-805A-CAE76855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2" Type="http://schemas.openxmlformats.org/officeDocument/2006/relationships/tags" Target="../tags/tag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wmf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Bellwork</a:t>
            </a:r>
            <a:r>
              <a:rPr lang="en-US" sz="2400" dirty="0" smtClean="0"/>
              <a:t>: Look up the answers to these questions. You may use your phone.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What are the standard conditions (STP) for temperature and pressure?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What does absolute zero mean as it relates to temperature?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Define Temperature.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Which temperature scale is temperature </a:t>
            </a:r>
            <a:r>
              <a:rPr lang="en-US" sz="2400" dirty="0"/>
              <a:t>directly proportional to average kinetic energy</a:t>
            </a:r>
            <a:r>
              <a:rPr lang="en-US" sz="2400" dirty="0" smtClean="0"/>
              <a:t>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Under what conditions do gases behave most like ideal gases?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4875" y="32766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of these flasks contains the same number of molecules. In which container is the pressure highest?</a:t>
            </a:r>
          </a:p>
          <a:p>
            <a:pPr lvl="1"/>
            <a:r>
              <a:rPr lang="en-US" dirty="0" smtClean="0"/>
              <a:t>A. </a:t>
            </a:r>
            <a:r>
              <a:rPr lang="en-US" dirty="0"/>
              <a:t>Flask 4</a:t>
            </a:r>
          </a:p>
          <a:p>
            <a:pPr lvl="1"/>
            <a:r>
              <a:rPr lang="en-US" dirty="0" smtClean="0"/>
              <a:t>B. </a:t>
            </a:r>
            <a:r>
              <a:rPr lang="en-US" dirty="0"/>
              <a:t>Flask 3</a:t>
            </a:r>
          </a:p>
          <a:p>
            <a:pPr lvl="1"/>
            <a:r>
              <a:rPr lang="en-US" dirty="0" smtClean="0"/>
              <a:t>C. </a:t>
            </a:r>
            <a:r>
              <a:rPr lang="en-US" dirty="0"/>
              <a:t>Flask 2</a:t>
            </a:r>
          </a:p>
          <a:p>
            <a:pPr lvl="1"/>
            <a:r>
              <a:rPr lang="en-US" dirty="0" smtClean="0"/>
              <a:t>D. </a:t>
            </a:r>
            <a:r>
              <a:rPr lang="en-US" dirty="0"/>
              <a:t>Flask 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6553200" cy="24615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77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9695" y="2882806"/>
            <a:ext cx="594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Each of these flasks is the same size and at the same temperature. Which one contains the fewest molecules?</a:t>
            </a:r>
          </a:p>
          <a:p>
            <a:pPr lvl="1"/>
            <a:r>
              <a:rPr lang="en-US" dirty="0" smtClean="0"/>
              <a:t>A. </a:t>
            </a:r>
            <a:r>
              <a:rPr lang="en-US" dirty="0"/>
              <a:t>Flask 1</a:t>
            </a:r>
          </a:p>
          <a:p>
            <a:pPr lvl="1"/>
            <a:r>
              <a:rPr lang="en-US" dirty="0" smtClean="0"/>
              <a:t>B. Flask </a:t>
            </a:r>
            <a:r>
              <a:rPr lang="en-US" dirty="0"/>
              <a:t>2</a:t>
            </a:r>
          </a:p>
          <a:p>
            <a:pPr lvl="1"/>
            <a:r>
              <a:rPr lang="en-US" dirty="0" smtClean="0"/>
              <a:t>C. </a:t>
            </a:r>
            <a:r>
              <a:rPr lang="en-US" dirty="0"/>
              <a:t>Flask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D. </a:t>
            </a:r>
            <a:r>
              <a:rPr lang="en-US" dirty="0"/>
              <a:t>Flask 4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52461"/>
            <a:ext cx="6471138" cy="24307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72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Ideal Gases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are </a:t>
            </a:r>
            <a:r>
              <a:rPr lang="en-US" dirty="0"/>
              <a:t>going to assume the gases behave </a:t>
            </a:r>
            <a:r>
              <a:rPr lang="en-US" dirty="0">
                <a:solidFill>
                  <a:schemeClr val="tx2"/>
                </a:solidFill>
              </a:rPr>
              <a:t>ideally</a:t>
            </a:r>
          </a:p>
          <a:p>
            <a:r>
              <a:rPr lang="en-US" dirty="0"/>
              <a:t>Does not really exist </a:t>
            </a:r>
          </a:p>
          <a:p>
            <a:pPr lvl="1"/>
            <a:r>
              <a:rPr lang="en-US" dirty="0"/>
              <a:t>makes the math easier </a:t>
            </a:r>
          </a:p>
          <a:p>
            <a:pPr lvl="1"/>
            <a:r>
              <a:rPr lang="en-US" dirty="0"/>
              <a:t>close approximation.</a:t>
            </a:r>
          </a:p>
          <a:p>
            <a:r>
              <a:rPr lang="en-US" dirty="0"/>
              <a:t>Assume particles have no volume</a:t>
            </a:r>
          </a:p>
          <a:p>
            <a:r>
              <a:rPr lang="en-US" dirty="0"/>
              <a:t>Assume no attractive forces between molecules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17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Ideal Gases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There are no gases for which this is true.</a:t>
            </a:r>
          </a:p>
          <a:p>
            <a:r>
              <a:rPr lang="en-US" sz="3600" dirty="0"/>
              <a:t>Real gases behave this way at high temperature and low pressure.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894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Dalton’s Law of Partial Pressures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 total pressure inside a container is equal to the  sum of the partial pressure due to each gas.</a:t>
            </a:r>
          </a:p>
          <a:p>
            <a:r>
              <a:rPr lang="en-US" dirty="0"/>
              <a:t>The partial pressure of a gas is the contribution by that gas hitting the wall.</a:t>
            </a:r>
          </a:p>
          <a:p>
            <a:r>
              <a:rPr lang="en-US" dirty="0" err="1"/>
              <a:t>P</a:t>
            </a:r>
            <a:r>
              <a:rPr lang="en-US" sz="3600" baseline="-25000" dirty="0" err="1"/>
              <a:t>Total</a:t>
            </a:r>
            <a:r>
              <a:rPr lang="en-US" sz="3600" dirty="0"/>
              <a:t> = </a:t>
            </a:r>
            <a:r>
              <a:rPr lang="en-US" dirty="0"/>
              <a:t>P</a:t>
            </a:r>
            <a:r>
              <a:rPr lang="en-US" sz="3600" baseline="-25000" dirty="0"/>
              <a:t>1</a:t>
            </a:r>
            <a:r>
              <a:rPr lang="en-US" sz="3600" dirty="0"/>
              <a:t> + </a:t>
            </a:r>
            <a:r>
              <a:rPr lang="en-US" dirty="0"/>
              <a:t>P</a:t>
            </a:r>
            <a:r>
              <a:rPr lang="en-US" sz="3600" baseline="-25000" dirty="0"/>
              <a:t>2</a:t>
            </a:r>
            <a:r>
              <a:rPr lang="en-US" sz="3600" dirty="0"/>
              <a:t> + </a:t>
            </a:r>
            <a:r>
              <a:rPr lang="en-US" dirty="0"/>
              <a:t>P</a:t>
            </a:r>
            <a:r>
              <a:rPr lang="en-US" sz="3600" baseline="-25000" dirty="0"/>
              <a:t>3 </a:t>
            </a:r>
            <a:r>
              <a:rPr lang="en-US" sz="3600" dirty="0"/>
              <a:t>+ </a:t>
            </a:r>
            <a:r>
              <a:rPr lang="en-US" sz="3600" dirty="0" smtClean="0"/>
              <a:t>…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305800" cy="2209800"/>
          </a:xfrm>
          <a:noFill/>
          <a:ln/>
        </p:spPr>
        <p:txBody>
          <a:bodyPr/>
          <a:lstStyle/>
          <a:p>
            <a:r>
              <a:rPr lang="en-US"/>
              <a:t>We can find out the pressure in the fourth container</a:t>
            </a:r>
          </a:p>
          <a:p>
            <a:r>
              <a:rPr lang="en-US"/>
              <a:t>By adding up the pressure in the first 3</a:t>
            </a:r>
          </a:p>
        </p:txBody>
      </p:sp>
      <p:grpSp>
        <p:nvGrpSpPr>
          <p:cNvPr id="149507" name="Group 3"/>
          <p:cNvGrpSpPr>
            <a:grpSpLocks/>
          </p:cNvGrpSpPr>
          <p:nvPr/>
        </p:nvGrpSpPr>
        <p:grpSpPr bwMode="auto">
          <a:xfrm>
            <a:off x="1014413" y="2790825"/>
            <a:ext cx="6834187" cy="3686175"/>
            <a:chOff x="639" y="1632"/>
            <a:chExt cx="4305" cy="2322"/>
          </a:xfrm>
        </p:grpSpPr>
        <p:graphicFrame>
          <p:nvGraphicFramePr>
            <p:cNvPr id="149508" name="Object 4"/>
            <p:cNvGraphicFramePr>
              <a:graphicFrameLocks/>
            </p:cNvGraphicFramePr>
            <p:nvPr/>
          </p:nvGraphicFramePr>
          <p:xfrm>
            <a:off x="639" y="1680"/>
            <a:ext cx="1089" cy="2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60" name="CorelDRAW! 4.0 Graphic" r:id="rId5" imgW="159939" imgH="341561" progId="">
                    <p:embed/>
                  </p:oleObj>
                </mc:Choice>
                <mc:Fallback>
                  <p:oleObj name="CorelDRAW! 4.0 Graphic" r:id="rId5" imgW="159939" imgH="341561" progId="">
                    <p:embed/>
                    <p:pic>
                      <p:nvPicPr>
                        <p:cNvPr id="0" name="Picture 1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" y="1680"/>
                          <a:ext cx="1089" cy="2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509" name="Object 5"/>
            <p:cNvGraphicFramePr>
              <a:graphicFrameLocks/>
            </p:cNvGraphicFramePr>
            <p:nvPr/>
          </p:nvGraphicFramePr>
          <p:xfrm>
            <a:off x="1839" y="1656"/>
            <a:ext cx="1020" cy="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61" name="CorelDRAW! 4.0 Graphic" r:id="rId7" imgW="146442" imgH="321975" progId="">
                    <p:embed/>
                  </p:oleObj>
                </mc:Choice>
                <mc:Fallback>
                  <p:oleObj name="CorelDRAW! 4.0 Graphic" r:id="rId7" imgW="146442" imgH="321975" progId="">
                    <p:embed/>
                    <p:pic>
                      <p:nvPicPr>
                        <p:cNvPr id="0" name="Picture 1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9" y="1656"/>
                          <a:ext cx="1020" cy="2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510" name="Object 6"/>
            <p:cNvGraphicFramePr>
              <a:graphicFrameLocks/>
            </p:cNvGraphicFramePr>
            <p:nvPr/>
          </p:nvGraphicFramePr>
          <p:xfrm>
            <a:off x="2895" y="1704"/>
            <a:ext cx="1020" cy="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62" name="CorelDRAW! 4.0 Graphic" r:id="rId9" imgW="146442" imgH="321975" progId="">
                    <p:embed/>
                  </p:oleObj>
                </mc:Choice>
                <mc:Fallback>
                  <p:oleObj name="CorelDRAW! 4.0 Graphic" r:id="rId9" imgW="146442" imgH="321975" progId="">
                    <p:embed/>
                    <p:pic>
                      <p:nvPicPr>
                        <p:cNvPr id="0" name="Picture 1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" y="1704"/>
                          <a:ext cx="1020" cy="2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511" name="Object 7"/>
            <p:cNvGraphicFramePr>
              <a:graphicFrameLocks/>
            </p:cNvGraphicFramePr>
            <p:nvPr/>
          </p:nvGraphicFramePr>
          <p:xfrm>
            <a:off x="3936" y="1632"/>
            <a:ext cx="1008" cy="2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63" name="CorelDRAW! 4.0 Graphic" r:id="rId11" imgW="186645" imgH="381528" progId="">
                    <p:embed/>
                  </p:oleObj>
                </mc:Choice>
                <mc:Fallback>
                  <p:oleObj name="CorelDRAW! 4.0 Graphic" r:id="rId11" imgW="186645" imgH="381528" progId="">
                    <p:embed/>
                    <p:pic>
                      <p:nvPicPr>
                        <p:cNvPr id="0" name="Picture 12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632"/>
                          <a:ext cx="1008" cy="2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371600" y="24145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entury Schoolbook" pitchFamily="18" charset="0"/>
              </a:rPr>
              <a:t>2 atm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3228975" y="24145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entury Schoolbook" pitchFamily="18" charset="0"/>
              </a:rPr>
              <a:t>1 atm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962525" y="24145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entury Schoolbook" pitchFamily="18" charset="0"/>
              </a:rPr>
              <a:t>3 atm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6562725" y="24145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entury Schoolbook" pitchFamily="18" charset="0"/>
              </a:rPr>
              <a:t>6 atm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2" grpId="0" build="p" autoUpdateAnimBg="0"/>
      <p:bldP spid="149513" grpId="0" build="p" autoUpdateAnimBg="0"/>
      <p:bldP spid="149514" grpId="0" build="p" autoUpdateAnimBg="0"/>
      <p:bldP spid="1495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If </a:t>
            </a:r>
            <a:r>
              <a:rPr lang="en-US" b="1" dirty="0"/>
              <a:t>the total pressure of a system was 2.5 </a:t>
            </a:r>
            <a:r>
              <a:rPr lang="en-US" b="1" dirty="0" err="1"/>
              <a:t>atm</a:t>
            </a:r>
            <a:r>
              <a:rPr lang="en-US" b="1" dirty="0"/>
              <a:t>, what is the partial pressure of carbon monoxide if the gas mixture also contained 0.4 </a:t>
            </a:r>
            <a:r>
              <a:rPr lang="en-US" b="1" dirty="0" err="1"/>
              <a:t>atm</a:t>
            </a:r>
            <a:r>
              <a:rPr lang="en-US" b="1" dirty="0"/>
              <a:t> O</a:t>
            </a:r>
            <a:r>
              <a:rPr lang="en-US" b="1" baseline="-25000" dirty="0"/>
              <a:t>2</a:t>
            </a:r>
            <a:r>
              <a:rPr lang="en-US" b="1" dirty="0"/>
              <a:t> and 1.48 </a:t>
            </a:r>
            <a:r>
              <a:rPr lang="en-US" b="1" dirty="0" err="1"/>
              <a:t>atm</a:t>
            </a:r>
            <a:r>
              <a:rPr lang="en-US" b="1" dirty="0"/>
              <a:t> of N</a:t>
            </a:r>
            <a:r>
              <a:rPr lang="en-US" b="1" baseline="-25000" dirty="0"/>
              <a:t>2</a:t>
            </a:r>
            <a:r>
              <a:rPr lang="en-US" b="1" dirty="0"/>
              <a:t>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1463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14450"/>
            <a:ext cx="7924800" cy="4114800"/>
          </a:xfrm>
          <a:noFill/>
          <a:ln/>
        </p:spPr>
        <p:txBody>
          <a:bodyPr/>
          <a:lstStyle/>
          <a:p>
            <a:r>
              <a:rPr lang="en-US" dirty="0"/>
              <a:t>What is the total pressure in a balloon filled with  air if the pressure of the oxygen is 170 mm Hg and the pressure of nitrogen is 620 mm Hg?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609600"/>
            <a:ext cx="7848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Avogadro’s </a:t>
            </a:r>
            <a:r>
              <a:rPr lang="en-US" sz="3200" dirty="0">
                <a:latin typeface="+mn-lt"/>
              </a:rPr>
              <a:t>Hypothesis </a:t>
            </a:r>
            <a:endParaRPr lang="en-US" sz="3200" dirty="0" smtClean="0">
              <a:latin typeface="+mn-lt"/>
            </a:endParaRPr>
          </a:p>
          <a:p>
            <a:endParaRPr lang="en-US" sz="3200" dirty="0" smtClean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V </a:t>
            </a:r>
            <a:r>
              <a:rPr lang="en-US" sz="3200" dirty="0">
                <a:latin typeface="+mn-lt"/>
              </a:rPr>
              <a:t>is proportional to number of molecules at constant T and P.</a:t>
            </a:r>
          </a:p>
          <a:p>
            <a:r>
              <a:rPr lang="en-US" sz="3200" dirty="0">
                <a:latin typeface="+mn-lt"/>
              </a:rPr>
              <a:t>V is proportional to moles.</a:t>
            </a:r>
          </a:p>
          <a:p>
            <a:endParaRPr lang="en-US" sz="2800" dirty="0" smtClean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V</a:t>
            </a:r>
            <a:r>
              <a:rPr lang="en-US" sz="2800" baseline="-25000" dirty="0" smtClean="0">
                <a:latin typeface="+mn-lt"/>
              </a:rPr>
              <a:t>1    </a:t>
            </a:r>
            <a:r>
              <a:rPr lang="en-US" sz="2800" dirty="0" smtClean="0">
                <a:latin typeface="+mn-lt"/>
              </a:rPr>
              <a:t>   =   V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 n</a:t>
            </a:r>
            <a:r>
              <a:rPr lang="en-US" sz="2800" baseline="-25000" dirty="0" smtClean="0">
                <a:latin typeface="+mn-lt"/>
              </a:rPr>
              <a:t>1	         </a:t>
            </a:r>
            <a:r>
              <a:rPr lang="en-US" sz="2800" dirty="0" smtClean="0">
                <a:latin typeface="+mn-lt"/>
              </a:rPr>
              <a:t>n</a:t>
            </a:r>
            <a:r>
              <a:rPr lang="en-US" sz="2800" baseline="-25000" dirty="0" smtClean="0">
                <a:latin typeface="+mn-lt"/>
              </a:rPr>
              <a:t>2   		</a:t>
            </a:r>
            <a:r>
              <a:rPr lang="en-US" sz="2800" dirty="0" smtClean="0">
                <a:latin typeface="+mn-lt"/>
              </a:rPr>
              <a:t>V is the volume </a:t>
            </a:r>
          </a:p>
          <a:p>
            <a:r>
              <a:rPr lang="en-US" sz="2800" dirty="0" smtClean="0">
                <a:latin typeface="+mn-lt"/>
              </a:rPr>
              <a:t>			n is chemical amount (mol)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38200" y="4800600"/>
            <a:ext cx="68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2258290" y="4835236"/>
            <a:ext cx="609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59708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 6.0 L sample at 25 °C and 2.00 </a:t>
            </a:r>
            <a:r>
              <a:rPr lang="en-US" sz="3200" dirty="0" err="1"/>
              <a:t>atm</a:t>
            </a:r>
            <a:r>
              <a:rPr lang="en-US" sz="3200" dirty="0"/>
              <a:t> of pressure contains 0.5 moles of a gas. If an additional 0.25 moles of gas at the same pressure and temperature are added, what is the final total volume of the gas?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7309" y="831273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A sample of nitrogen gas has a pressure of 6.58 </a:t>
            </a:r>
            <a:r>
              <a:rPr lang="en-US" dirty="0" err="1" smtClean="0"/>
              <a:t>kPa</a:t>
            </a:r>
            <a:r>
              <a:rPr lang="en-US" dirty="0"/>
              <a:t> </a:t>
            </a:r>
            <a:r>
              <a:rPr lang="en-US" dirty="0" smtClean="0"/>
              <a:t>at 266</a:t>
            </a:r>
            <a:r>
              <a:rPr lang="en-US" dirty="0" smtClean="0">
                <a:latin typeface="Times New Roman"/>
                <a:cs typeface="Times New Roman"/>
              </a:rPr>
              <a:t>°C. If the volume does not change, what will the pressure be at 211K?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 gas at 155 </a:t>
            </a:r>
            <a:r>
              <a:rPr lang="en-US" dirty="0" err="1" smtClean="0">
                <a:latin typeface="Times New Roman"/>
                <a:cs typeface="Times New Roman"/>
              </a:rPr>
              <a:t>kPa</a:t>
            </a:r>
            <a:r>
              <a:rPr lang="en-US" dirty="0" smtClean="0">
                <a:latin typeface="Times New Roman"/>
                <a:cs typeface="Times New Roman"/>
              </a:rPr>
              <a:t> and 25°C has an initial volume of 1.00 L.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pressure of the gas increases to 605 </a:t>
            </a:r>
            <a:r>
              <a:rPr lang="en-US" dirty="0" err="1" smtClean="0">
                <a:latin typeface="Times New Roman"/>
                <a:cs typeface="Times New Roman"/>
              </a:rPr>
              <a:t>kPa</a:t>
            </a:r>
            <a:r>
              <a:rPr lang="en-US" dirty="0" smtClean="0">
                <a:latin typeface="Times New Roman"/>
                <a:cs typeface="Times New Roman"/>
              </a:rPr>
              <a:t> as the temperature raises to 125 °C. What is the new volume?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26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  <a:noFill/>
          <a:ln/>
        </p:spPr>
        <p:txBody>
          <a:bodyPr/>
          <a:lstStyle/>
          <a:p>
            <a:r>
              <a:rPr lang="en-US" dirty="0" smtClean="0"/>
              <a:t>Avogadro’s </a:t>
            </a:r>
            <a:r>
              <a:rPr lang="en-US" dirty="0"/>
              <a:t>Hypothesis </a:t>
            </a:r>
          </a:p>
          <a:p>
            <a:r>
              <a:rPr lang="en-US" dirty="0" smtClean="0"/>
              <a:t>Gets </a:t>
            </a:r>
            <a:r>
              <a:rPr lang="en-US" dirty="0"/>
              <a:t>put into the combined gas law</a:t>
            </a:r>
          </a:p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x V</a:t>
            </a:r>
            <a:r>
              <a:rPr lang="en-US" baseline="-25000" dirty="0"/>
              <a:t>1 </a:t>
            </a:r>
            <a:r>
              <a:rPr lang="en-US" dirty="0"/>
              <a:t>=  P</a:t>
            </a:r>
            <a:r>
              <a:rPr lang="en-US" baseline="-25000" dirty="0"/>
              <a:t>2 </a:t>
            </a:r>
            <a:r>
              <a:rPr lang="en-US" dirty="0"/>
              <a:t>x 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/>
            </a:r>
            <a:br>
              <a:rPr lang="en-US" baseline="-25000" dirty="0"/>
            </a:br>
            <a:r>
              <a:rPr lang="en-US" dirty="0"/>
              <a:t>n</a:t>
            </a:r>
            <a:r>
              <a:rPr lang="en-US" baseline="-25000" dirty="0"/>
              <a:t>1 </a:t>
            </a:r>
            <a:r>
              <a:rPr lang="en-US" dirty="0"/>
              <a:t>x </a:t>
            </a:r>
            <a:r>
              <a:rPr lang="en-US" baseline="-25000" dirty="0"/>
              <a:t> </a:t>
            </a:r>
            <a:r>
              <a:rPr lang="en-US" dirty="0"/>
              <a:t>T</a:t>
            </a:r>
            <a:r>
              <a:rPr lang="en-US" baseline="-25000" dirty="0"/>
              <a:t>1	     </a:t>
            </a:r>
            <a:r>
              <a:rPr lang="en-US" dirty="0"/>
              <a:t>n</a:t>
            </a:r>
            <a:r>
              <a:rPr lang="en-US" baseline="-25000" dirty="0"/>
              <a:t>1 </a:t>
            </a:r>
            <a:r>
              <a:rPr lang="en-US" dirty="0"/>
              <a:t>x T</a:t>
            </a:r>
            <a:r>
              <a:rPr lang="en-US" baseline="-25000" dirty="0"/>
              <a:t>2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990600" y="2971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2743200" y="2972233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54237" y="2646218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66"/>
                </a:solidFill>
                <a:latin typeface="Arial" pitchFamily="34" charset="0"/>
              </a:rPr>
              <a:t>= K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454237" y="2646218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66"/>
                </a:solidFill>
                <a:latin typeface="Arial" pitchFamily="34" charset="0"/>
              </a:rPr>
              <a:t>= R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 autoUpdateAnimBg="0"/>
      <p:bldP spid="75780" grpId="0" animBg="1"/>
      <p:bldP spid="75781" grpId="0" animBg="1"/>
      <p:bldP spid="75782" grpId="0"/>
      <p:bldP spid="75782" grpId="1"/>
      <p:bldP spid="757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Ideal Gas Law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 x V = n x R x </a:t>
            </a:r>
            <a:r>
              <a:rPr lang="en-US" dirty="0" smtClean="0"/>
              <a:t>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Ideal Gas Constant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 = 0.0821 (L </a:t>
            </a:r>
            <a:r>
              <a:rPr lang="en-US" dirty="0" err="1"/>
              <a:t>atm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     (</a:t>
            </a:r>
            <a:r>
              <a:rPr lang="en-US" dirty="0" err="1"/>
              <a:t>mol</a:t>
            </a:r>
            <a:r>
              <a:rPr lang="en-US" dirty="0"/>
              <a:t> K)</a:t>
            </a:r>
          </a:p>
          <a:p>
            <a:r>
              <a:rPr lang="en-US" dirty="0" smtClean="0"/>
              <a:t>R </a:t>
            </a:r>
            <a:r>
              <a:rPr lang="en-US" dirty="0"/>
              <a:t>= 8.31 (L </a:t>
            </a:r>
            <a:r>
              <a:rPr lang="en-US" dirty="0" err="1"/>
              <a:t>kPa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  (K </a:t>
            </a:r>
            <a:r>
              <a:rPr lang="en-US" dirty="0" err="1"/>
              <a:t>mol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2819400" y="1981200"/>
            <a:ext cx="1981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2667000" y="3048000"/>
            <a:ext cx="228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Ideal Gas Law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PV = nRT</a:t>
            </a:r>
          </a:p>
          <a:p>
            <a:r>
              <a:rPr lang="en-US"/>
              <a:t>We now have a new way to count moles of a gas. By measuring T, P, and V. </a:t>
            </a:r>
          </a:p>
          <a:p>
            <a:r>
              <a:rPr lang="en-US"/>
              <a:t>We aren’t restricted to STP.</a:t>
            </a:r>
          </a:p>
          <a:p>
            <a:r>
              <a:rPr lang="en-US"/>
              <a:t>n = PV/RT</a:t>
            </a:r>
          </a:p>
          <a:p>
            <a:r>
              <a:rPr lang="en-US"/>
              <a:t>Nothing is required to change, </a:t>
            </a:r>
          </a:p>
          <a:p>
            <a:pPr lvl="1"/>
            <a:r>
              <a:rPr lang="en-US"/>
              <a:t>No 1’s and 2’s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257800"/>
          </a:xfrm>
          <a:noFill/>
          <a:ln/>
        </p:spPr>
        <p:txBody>
          <a:bodyPr/>
          <a:lstStyle/>
          <a:p>
            <a:r>
              <a:rPr lang="en-US"/>
              <a:t>How many moles of air are there in a 2.0 L bottle at 19ºC and 747 mm Hg?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Ideal Gas Constant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 = 0.0821 (L </a:t>
            </a:r>
            <a:r>
              <a:rPr lang="en-US" dirty="0" err="1"/>
              <a:t>atm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     (</a:t>
            </a:r>
            <a:r>
              <a:rPr lang="en-US" dirty="0" err="1"/>
              <a:t>mol</a:t>
            </a:r>
            <a:r>
              <a:rPr lang="en-US" dirty="0"/>
              <a:t> K)</a:t>
            </a:r>
          </a:p>
          <a:p>
            <a:r>
              <a:rPr lang="en-US" dirty="0" smtClean="0"/>
              <a:t>R </a:t>
            </a:r>
            <a:r>
              <a:rPr lang="en-US" dirty="0"/>
              <a:t>= 8.31 (L </a:t>
            </a:r>
            <a:r>
              <a:rPr lang="en-US" dirty="0" err="1"/>
              <a:t>kPa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  (K </a:t>
            </a:r>
            <a:r>
              <a:rPr lang="en-US" dirty="0" err="1"/>
              <a:t>mol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2819400" y="1981200"/>
            <a:ext cx="1981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2667000" y="3048000"/>
            <a:ext cx="228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083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  <a:noFill/>
          <a:ln/>
        </p:spPr>
        <p:txBody>
          <a:bodyPr/>
          <a:lstStyle/>
          <a:p>
            <a:r>
              <a:rPr lang="en-US"/>
              <a:t>What is the pressure exerted by 1.8 g of H</a:t>
            </a:r>
            <a:r>
              <a:rPr lang="en-US" baseline="-25000"/>
              <a:t>2</a:t>
            </a:r>
            <a:r>
              <a:rPr lang="en-US"/>
              <a:t> gas exert in a 4.3 L balloon at 27ºC?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Ideal Gas Constant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 = 0.0821 (L </a:t>
            </a:r>
            <a:r>
              <a:rPr lang="en-US" dirty="0" err="1"/>
              <a:t>atm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     (</a:t>
            </a:r>
            <a:r>
              <a:rPr lang="en-US" dirty="0" err="1"/>
              <a:t>mol</a:t>
            </a:r>
            <a:r>
              <a:rPr lang="en-US" dirty="0"/>
              <a:t> K)</a:t>
            </a:r>
          </a:p>
          <a:p>
            <a:r>
              <a:rPr lang="en-US" dirty="0" smtClean="0"/>
              <a:t>R </a:t>
            </a:r>
            <a:r>
              <a:rPr lang="en-US" dirty="0"/>
              <a:t>= 8.31 (L </a:t>
            </a:r>
            <a:r>
              <a:rPr lang="en-US" dirty="0" err="1"/>
              <a:t>kPa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  (K </a:t>
            </a:r>
            <a:r>
              <a:rPr lang="en-US" dirty="0" err="1"/>
              <a:t>mol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2819400" y="1981200"/>
            <a:ext cx="1981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2667000" y="3048000"/>
            <a:ext cx="228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083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7309" y="831273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A sample of nitrogen gas has a pressure of 6.58 </a:t>
            </a:r>
            <a:r>
              <a:rPr lang="en-US" dirty="0" err="1" smtClean="0"/>
              <a:t>kPa</a:t>
            </a:r>
            <a:r>
              <a:rPr lang="en-US" dirty="0"/>
              <a:t> </a:t>
            </a:r>
            <a:r>
              <a:rPr lang="en-US" dirty="0" smtClean="0"/>
              <a:t>at 266</a:t>
            </a:r>
            <a:r>
              <a:rPr lang="en-US" dirty="0" smtClean="0">
                <a:latin typeface="Times New Roman"/>
                <a:cs typeface="Times New Roman"/>
              </a:rPr>
              <a:t>°C. If the volume does not change, what will the pressure be at 211K?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3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7309" y="831273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 gas at 155 </a:t>
            </a:r>
            <a:r>
              <a:rPr lang="en-US" dirty="0" err="1" smtClean="0">
                <a:latin typeface="Times New Roman"/>
                <a:cs typeface="Times New Roman"/>
              </a:rPr>
              <a:t>kPa</a:t>
            </a:r>
            <a:r>
              <a:rPr lang="en-US" dirty="0" smtClean="0">
                <a:latin typeface="Times New Roman"/>
                <a:cs typeface="Times New Roman"/>
              </a:rPr>
              <a:t> and 25°C has an initial volume of 1.00 L.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pressure of the gas increases to 605 </a:t>
            </a:r>
            <a:r>
              <a:rPr lang="en-US" dirty="0" err="1" smtClean="0">
                <a:latin typeface="Times New Roman"/>
                <a:cs typeface="Times New Roman"/>
              </a:rPr>
              <a:t>kPa</a:t>
            </a:r>
            <a:r>
              <a:rPr lang="en-US" dirty="0" smtClean="0">
                <a:latin typeface="Times New Roman"/>
                <a:cs typeface="Times New Roman"/>
              </a:rPr>
              <a:t> as the temperature raises to 125 °C. What is the new volume?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14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things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In order to completely describe a gas you need to measure 4 things</a:t>
            </a:r>
          </a:p>
          <a:p>
            <a:pPr marL="1066800" lvl="1" indent="-609600">
              <a:buClr>
                <a:schemeClr val="tx2"/>
              </a:buClr>
              <a:buFontTx/>
              <a:buAutoNum type="arabicPeriod"/>
            </a:pPr>
            <a:r>
              <a:rPr lang="en-US"/>
              <a:t>Pressure</a:t>
            </a:r>
          </a:p>
          <a:p>
            <a:pPr marL="1066800" lvl="1" indent="-609600">
              <a:buClr>
                <a:schemeClr val="tx2"/>
              </a:buClr>
              <a:buFontTx/>
              <a:buAutoNum type="arabicPeriod"/>
            </a:pPr>
            <a:r>
              <a:rPr lang="en-US"/>
              <a:t>Temperature</a:t>
            </a:r>
          </a:p>
          <a:p>
            <a:pPr marL="1066800" lvl="1" indent="-609600">
              <a:buClr>
                <a:schemeClr val="tx2"/>
              </a:buClr>
              <a:buFontTx/>
              <a:buAutoNum type="arabicPeriod"/>
            </a:pPr>
            <a:r>
              <a:rPr lang="en-US"/>
              <a:t>Volume</a:t>
            </a:r>
          </a:p>
          <a:p>
            <a:pPr marL="1066800" lvl="1" indent="-609600">
              <a:buClr>
                <a:schemeClr val="tx2"/>
              </a:buClr>
              <a:buFontTx/>
              <a:buAutoNum type="arabicPeriod"/>
            </a:pPr>
            <a:r>
              <a:rPr lang="en-US"/>
              <a:t>Number of particles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10D8-8EB9-4606-8A15-735E55FCF7E7}" type="slidenum">
              <a:rPr lang="en-US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278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18"/>
          <p:cNvGrpSpPr>
            <a:grpSpLocks/>
          </p:cNvGrpSpPr>
          <p:nvPr/>
        </p:nvGrpSpPr>
        <p:grpSpPr bwMode="auto">
          <a:xfrm>
            <a:off x="3362326" y="381000"/>
            <a:ext cx="5476876" cy="5791200"/>
            <a:chOff x="2118" y="240"/>
            <a:chExt cx="3450" cy="3648"/>
          </a:xfrm>
        </p:grpSpPr>
        <p:pic>
          <p:nvPicPr>
            <p:cNvPr id="5136" name="Picture 12" descr="C:\Chang Powerpoint\Figures\cng7ch05\cha56011_0503.jpe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" y="240"/>
              <a:ext cx="2418" cy="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118" y="3587"/>
              <a:ext cx="10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Barometer</a:t>
              </a:r>
            </a:p>
          </p:txBody>
        </p:sp>
      </p:grp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81025" y="1906588"/>
            <a:ext cx="2014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Pressure = </a:t>
            </a:r>
          </a:p>
        </p:txBody>
      </p: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2562225" y="285750"/>
            <a:ext cx="2586038" cy="2457450"/>
            <a:chOff x="1614" y="180"/>
            <a:chExt cx="1629" cy="1548"/>
          </a:xfrm>
        </p:grpSpPr>
        <p:pic>
          <p:nvPicPr>
            <p:cNvPr id="5127" name="Picture 23" descr="D:\mhp\Common\MSShared\Clipart\std4prem\std4dir5\BS00936_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14" t="26360" r="34804" b="23723"/>
            <a:stretch>
              <a:fillRect/>
            </a:stretch>
          </p:blipFill>
          <p:spPr bwMode="auto">
            <a:xfrm>
              <a:off x="2515" y="180"/>
              <a:ext cx="728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8" name="Group 26"/>
            <p:cNvGrpSpPr>
              <a:grpSpLocks/>
            </p:cNvGrpSpPr>
            <p:nvPr/>
          </p:nvGrpSpPr>
          <p:grpSpPr bwMode="auto">
            <a:xfrm>
              <a:off x="1614" y="864"/>
              <a:ext cx="1506" cy="864"/>
              <a:chOff x="1614" y="864"/>
              <a:chExt cx="1506" cy="864"/>
            </a:xfrm>
          </p:grpSpPr>
          <p:grpSp>
            <p:nvGrpSpPr>
              <p:cNvPr id="5129" name="Group 11"/>
              <p:cNvGrpSpPr>
                <a:grpSpLocks/>
              </p:cNvGrpSpPr>
              <p:nvPr/>
            </p:nvGrpSpPr>
            <p:grpSpPr bwMode="auto">
              <a:xfrm>
                <a:off x="1614" y="1070"/>
                <a:ext cx="690" cy="562"/>
                <a:chOff x="1488" y="1110"/>
                <a:chExt cx="690" cy="562"/>
              </a:xfrm>
            </p:grpSpPr>
            <p:sp>
              <p:nvSpPr>
                <p:cNvPr id="513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488" y="1110"/>
                  <a:ext cx="69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en-US" altLang="en-US">
                      <a:solidFill>
                        <a:schemeClr val="accent2"/>
                      </a:solidFill>
                    </a:rPr>
                    <a:t>Force</a:t>
                  </a:r>
                </a:p>
              </p:txBody>
            </p:sp>
            <p:sp>
              <p:nvSpPr>
                <p:cNvPr id="513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523" y="1345"/>
                  <a:ext cx="59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en-US" altLang="en-US">
                      <a:solidFill>
                        <a:srgbClr val="FF0000"/>
                      </a:solidFill>
                    </a:rPr>
                    <a:t>Area</a:t>
                  </a:r>
                </a:p>
              </p:txBody>
            </p:sp>
            <p:sp>
              <p:nvSpPr>
                <p:cNvPr id="5135" name="Line 9"/>
                <p:cNvSpPr>
                  <a:spLocks noChangeShapeType="1"/>
                </p:cNvSpPr>
                <p:nvPr/>
              </p:nvSpPr>
              <p:spPr bwMode="auto">
                <a:xfrm>
                  <a:off x="1506" y="1405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30" name="Group 25"/>
              <p:cNvGrpSpPr>
                <a:grpSpLocks/>
              </p:cNvGrpSpPr>
              <p:nvPr/>
            </p:nvGrpSpPr>
            <p:grpSpPr bwMode="auto">
              <a:xfrm>
                <a:off x="2640" y="864"/>
                <a:ext cx="480" cy="864"/>
                <a:chOff x="2640" y="864"/>
                <a:chExt cx="480" cy="864"/>
              </a:xfrm>
            </p:grpSpPr>
            <p:sp>
              <p:nvSpPr>
                <p:cNvPr id="5131" name="Oval 20"/>
                <p:cNvSpPr>
                  <a:spLocks noChangeArrowheads="1"/>
                </p:cNvSpPr>
                <p:nvPr/>
              </p:nvSpPr>
              <p:spPr bwMode="auto">
                <a:xfrm>
                  <a:off x="2640" y="1440"/>
                  <a:ext cx="480" cy="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Line 19"/>
                <p:cNvSpPr>
                  <a:spLocks noChangeShapeType="1"/>
                </p:cNvSpPr>
                <p:nvPr/>
              </p:nvSpPr>
              <p:spPr bwMode="auto">
                <a:xfrm>
                  <a:off x="2880" y="864"/>
                  <a:ext cx="0" cy="672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677861" y="3352799"/>
            <a:ext cx="3903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1 </a:t>
            </a:r>
            <a:r>
              <a:rPr lang="en-US" altLang="en-US" dirty="0" err="1"/>
              <a:t>atm</a:t>
            </a:r>
            <a:r>
              <a:rPr lang="en-US" altLang="en-US" dirty="0"/>
              <a:t> = 760 mmHg = 760 </a:t>
            </a:r>
            <a:r>
              <a:rPr lang="en-US" altLang="en-US" dirty="0" err="1"/>
              <a:t>torr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1 </a:t>
            </a:r>
            <a:r>
              <a:rPr lang="en-US" altLang="en-US" dirty="0" err="1"/>
              <a:t>atm</a:t>
            </a:r>
            <a:r>
              <a:rPr lang="en-US" altLang="en-US" dirty="0"/>
              <a:t> = </a:t>
            </a:r>
            <a:r>
              <a:rPr lang="en-US" altLang="en-US" dirty="0" smtClean="0"/>
              <a:t>101.3 </a:t>
            </a:r>
            <a:r>
              <a:rPr lang="en-US" altLang="en-US" dirty="0" err="1" smtClean="0"/>
              <a:t>kPa</a:t>
            </a:r>
            <a:endParaRPr lang="en-US" alt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1821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sz="5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Atmospheric Pressure</a:t>
            </a:r>
            <a:endParaRPr lang="en-US" sz="5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hlinkClick r:id="rId4" action="ppaction://hlinksldjump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4299" y="1371600"/>
            <a:ext cx="9144000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1319212" lvl="1" indent="-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17675" algn="l"/>
              </a:tabLst>
            </a:pPr>
            <a:r>
              <a:rPr lang="en-US" sz="3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Atmospheric pressure varies with Altitude</a:t>
            </a:r>
          </a:p>
          <a:p>
            <a:pPr marL="1319212" lvl="1" indent="-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17675" algn="l"/>
              </a:tabLst>
            </a:pPr>
            <a:r>
              <a:rPr lang="en-US" sz="3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the </a:t>
            </a:r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lower the altitude, the longer and heavier is the column of air above an area of the </a:t>
            </a:r>
            <a:r>
              <a:rPr lang="en-US" sz="3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earth.</a:t>
            </a:r>
          </a:p>
          <a:p>
            <a:pPr marL="1319212" lvl="1" indent="-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17675" algn="l"/>
              </a:tabLst>
            </a:pPr>
            <a:r>
              <a:rPr lang="en-US" sz="3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Cake Boxes </a:t>
            </a:r>
            <a:endParaRPr lang="en-US" sz="34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94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BF16-0B6A-409C-9349-809BE0C884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0" t="20000" r="12596" b="11443"/>
          <a:stretch/>
        </p:blipFill>
        <p:spPr bwMode="auto">
          <a:xfrm>
            <a:off x="0" y="26963"/>
            <a:ext cx="9254954" cy="683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14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838200"/>
          </a:xfrm>
          <a:noFill/>
          <a:ln/>
        </p:spPr>
        <p:txBody>
          <a:bodyPr>
            <a:normAutofit fontScale="90000"/>
          </a:bodyPr>
          <a:lstStyle/>
          <a:p>
            <a:pPr defTabSz="917575"/>
            <a:r>
              <a:rPr lang="en-US"/>
              <a:t>Pressure and the number of molecules are directly related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848600" cy="4114800"/>
          </a:xfrm>
          <a:noFill/>
          <a:ln/>
        </p:spPr>
        <p:txBody>
          <a:bodyPr/>
          <a:lstStyle/>
          <a:p>
            <a:r>
              <a:rPr lang="en-US"/>
              <a:t>More molecules means more collisions</a:t>
            </a:r>
          </a:p>
          <a:p>
            <a:r>
              <a:rPr lang="en-US"/>
              <a:t>Fewer molecules means fewer collisions.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039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2"/>
  <p:tag name="TYPE" val="3"/>
  <p:tag name="POINTS" val="1"/>
  <p:tag name="ANSWER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2"/>
  <p:tag name="TYPE" val="3"/>
  <p:tag name="POINTS" val="1"/>
  <p:tag name="ANSWER" val="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4010</TotalTime>
  <Words>784</Words>
  <Application>Microsoft Office PowerPoint</Application>
  <PresentationFormat>Letter Paper (8.5x11 in)</PresentationFormat>
  <Paragraphs>144</Paragraphs>
  <Slides>27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Metro</vt:lpstr>
      <vt:lpstr>CorelDRAW! 4.0 Graphic</vt:lpstr>
      <vt:lpstr>PowerPoint Presentation</vt:lpstr>
      <vt:lpstr>PowerPoint Presentation</vt:lpstr>
      <vt:lpstr>PowerPoint Presentation</vt:lpstr>
      <vt:lpstr>PowerPoint Presentation</vt:lpstr>
      <vt:lpstr>4 things</vt:lpstr>
      <vt:lpstr>PowerPoint Presentation</vt:lpstr>
      <vt:lpstr>PowerPoint Presentation</vt:lpstr>
      <vt:lpstr>PowerPoint Presentation</vt:lpstr>
      <vt:lpstr>Pressure and the number of molecules are directly related </vt:lpstr>
      <vt:lpstr>PowerPoint Presentation</vt:lpstr>
      <vt:lpstr>PowerPoint Presentation</vt:lpstr>
      <vt:lpstr>Ideal Gases</vt:lpstr>
      <vt:lpstr>Ideal Gases</vt:lpstr>
      <vt:lpstr>Dalton’s Law of Partial Pressures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The Ideal Gas Law</vt:lpstr>
      <vt:lpstr>The Ideal Gas Constant</vt:lpstr>
      <vt:lpstr>The Ideal Gas Law</vt:lpstr>
      <vt:lpstr>Example</vt:lpstr>
      <vt:lpstr>The Ideal Gas Constant</vt:lpstr>
      <vt:lpstr>Example</vt:lpstr>
      <vt:lpstr>The Ideal Gas Constant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subject>The Gas Laws</dc:subject>
  <dc:creator>Thomas V. Green Jr.</dc:creator>
  <cp:lastModifiedBy>Smith, Jacob</cp:lastModifiedBy>
  <cp:revision>137</cp:revision>
  <cp:lastPrinted>1997-02-23T01:18:28Z</cp:lastPrinted>
  <dcterms:created xsi:type="dcterms:W3CDTF">1996-02-23T02:52:14Z</dcterms:created>
  <dcterms:modified xsi:type="dcterms:W3CDTF">2015-02-02T15:59:26Z</dcterms:modified>
</cp:coreProperties>
</file>