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364" r:id="rId3"/>
    <p:sldId id="280" r:id="rId4"/>
    <p:sldId id="322" r:id="rId5"/>
    <p:sldId id="281" r:id="rId6"/>
    <p:sldId id="282" r:id="rId7"/>
    <p:sldId id="283" r:id="rId8"/>
    <p:sldId id="323" r:id="rId9"/>
    <p:sldId id="284" r:id="rId10"/>
    <p:sldId id="373" r:id="rId11"/>
    <p:sldId id="285" r:id="rId12"/>
    <p:sldId id="333" r:id="rId13"/>
    <p:sldId id="287" r:id="rId14"/>
    <p:sldId id="288" r:id="rId15"/>
    <p:sldId id="324" r:id="rId16"/>
  </p:sldIdLst>
  <p:sldSz cx="9144000" cy="6858000" type="letter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0FEF9"/>
    <a:srgbClr val="800000"/>
    <a:srgbClr val="FF00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64" autoAdjust="0"/>
  </p:normalViewPr>
  <p:slideViewPr>
    <p:cSldViewPr>
      <p:cViewPr>
        <p:scale>
          <a:sx n="57" d="100"/>
          <a:sy n="57" d="100"/>
        </p:scale>
        <p:origin x="-67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fld id="{140A10A2-6A56-4BB3-B759-F6226F9279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49588" y="8710613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Arial" pitchFamily="34" charset="0"/>
              </a:rPr>
              <a:t>Page </a:t>
            </a:r>
            <a:fld id="{9D8A5B29-2695-4BB6-990B-2BB8CC66714D}" type="slidenum">
              <a:rPr lang="en-US" sz="1200">
                <a:latin typeface="Arial" pitchFamily="34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43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FADA12F5-2247-498D-A94D-C1A7DC9A93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049588" y="8710613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US" sz="1200">
                <a:latin typeface="Arial" pitchFamily="34" charset="0"/>
              </a:rPr>
              <a:t>Page </a:t>
            </a:r>
            <a:fld id="{B47032A3-1020-4229-9774-DA3B54DA5893}" type="slidenum">
              <a:rPr lang="en-US" sz="1200">
                <a:latin typeface="Arial" pitchFamily="34" charset="0"/>
              </a:rPr>
              <a:pPr algn="ctr" defTabSz="868363">
                <a:lnSpc>
                  <a:spcPct val="90000"/>
                </a:lnSpc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1614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B6CAE-A65F-4ADE-922E-59DEF9DAA6EA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3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00408-A37B-43EA-9EBC-F92C5C278719}" type="slidenum">
              <a:rPr lang="en-US"/>
              <a:pPr/>
              <a:t>11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9CCD5-CA34-4333-A577-D82A804AEAB1}" type="slidenum">
              <a:rPr lang="en-US"/>
              <a:pPr/>
              <a:t>12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26585-1643-43B2-8200-C77C92BD0093}" type="slidenum">
              <a:rPr lang="en-US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69A53-CA51-4A64-94DE-344B829F0E63}" type="slidenum">
              <a:rPr lang="en-US"/>
              <a:pPr/>
              <a:t>14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03B81-10B4-4F98-8AB8-C2113288C8BB}" type="slidenum">
              <a:rPr lang="en-US"/>
              <a:pPr/>
              <a:t>15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A12F5-2247-498D-A94D-C1A7DC9A93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3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18374-9AA2-43CE-866C-2D3AA729254C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F91B6-2B45-4F06-B2CA-E8FF3B884FAA}" type="slidenum">
              <a:rPr lang="en-US"/>
              <a:pPr/>
              <a:t>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53F4A-BD58-4CFA-AFB0-23493A14699C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2FA23-BA33-4238-98E8-3BFBECD30879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23570-0095-48A7-A638-C67D6B58E3AA}" type="slidenum">
              <a:rPr lang="en-US"/>
              <a:pPr/>
              <a:t>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27654-D009-4A90-A306-E75E9AC71DDF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A53AB-FF43-4238-B397-AAB7FF384DB8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white">
            <a:xfrm>
              <a:off x="0" y="1632"/>
              <a:ext cx="2870" cy="268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16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white">
            <a:xfrm>
              <a:off x="2882" y="1632"/>
              <a:ext cx="2871" cy="268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white">
            <a:xfrm>
              <a:off x="192" y="2832"/>
              <a:ext cx="5376" cy="1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3079" name="Rectangle 7"/>
            <p:cNvSpPr>
              <a:spLocks noChangeArrowheads="1"/>
            </p:cNvSpPr>
            <p:nvPr/>
          </p:nvSpPr>
          <p:spPr bwMode="ltGray">
            <a:xfrm>
              <a:off x="184" y="461"/>
              <a:ext cx="5396" cy="2390"/>
            </a:xfrm>
            <a:prstGeom prst="rect">
              <a:avLst/>
            </a:prstGeom>
            <a:ln w="12699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50" y="520"/>
              <a:ext cx="5264" cy="2272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white">
            <a:xfrm>
              <a:off x="294" y="573"/>
              <a:ext cx="5173" cy="2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8" name="Group 16"/>
            <p:cNvGrpSpPr>
              <a:grpSpLocks/>
            </p:cNvGrpSpPr>
            <p:nvPr/>
          </p:nvGrpSpPr>
          <p:grpSpPr bwMode="auto">
            <a:xfrm>
              <a:off x="2586" y="0"/>
              <a:ext cx="562" cy="577"/>
              <a:chOff x="2586" y="0"/>
              <a:chExt cx="562" cy="577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>
                <a:off x="2682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>
                <a:off x="2586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>
                <a:off x="2868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>
                <a:off x="2772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>
                <a:off x="3053" y="0"/>
                <a:ext cx="95" cy="577"/>
              </a:xfrm>
              <a:custGeom>
                <a:avLst/>
                <a:gdLst>
                  <a:gd name="T0" fmla="*/ 90 w 95"/>
                  <a:gd name="T1" fmla="*/ 0 h 577"/>
                  <a:gd name="T2" fmla="*/ 94 w 95"/>
                  <a:gd name="T3" fmla="*/ 458 h 577"/>
                  <a:gd name="T4" fmla="*/ 0 w 95"/>
                  <a:gd name="T5" fmla="*/ 576 h 577"/>
                  <a:gd name="T6" fmla="*/ 0 w 95"/>
                  <a:gd name="T7" fmla="*/ 0 h 577"/>
                  <a:gd name="T8" fmla="*/ 90 w 95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577">
                    <a:moveTo>
                      <a:pt x="90" y="0"/>
                    </a:moveTo>
                    <a:lnTo>
                      <a:pt x="94" y="458"/>
                    </a:lnTo>
                    <a:lnTo>
                      <a:pt x="0" y="576"/>
                    </a:lnTo>
                    <a:lnTo>
                      <a:pt x="0" y="0"/>
                    </a:lnTo>
                    <a:lnTo>
                      <a:pt x="90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>
                <a:off x="2957" y="0"/>
                <a:ext cx="97" cy="577"/>
              </a:xfrm>
              <a:custGeom>
                <a:avLst/>
                <a:gdLst>
                  <a:gd name="T0" fmla="*/ 0 w 97"/>
                  <a:gd name="T1" fmla="*/ 0 h 577"/>
                  <a:gd name="T2" fmla="*/ 1 w 97"/>
                  <a:gd name="T3" fmla="*/ 458 h 577"/>
                  <a:gd name="T4" fmla="*/ 96 w 97"/>
                  <a:gd name="T5" fmla="*/ 576 h 577"/>
                  <a:gd name="T6" fmla="*/ 96 w 97"/>
                  <a:gd name="T7" fmla="*/ 0 h 577"/>
                  <a:gd name="T8" fmla="*/ 0 w 97"/>
                  <a:gd name="T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577">
                    <a:moveTo>
                      <a:pt x="0" y="0"/>
                    </a:moveTo>
                    <a:lnTo>
                      <a:pt x="1" y="458"/>
                    </a:lnTo>
                    <a:lnTo>
                      <a:pt x="96" y="576"/>
                    </a:lnTo>
                    <a:lnTo>
                      <a:pt x="96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5" name="Group 23"/>
            <p:cNvGrpSpPr>
              <a:grpSpLocks/>
            </p:cNvGrpSpPr>
            <p:nvPr/>
          </p:nvGrpSpPr>
          <p:grpSpPr bwMode="auto">
            <a:xfrm>
              <a:off x="0" y="1307"/>
              <a:ext cx="313" cy="667"/>
              <a:chOff x="0" y="1307"/>
              <a:chExt cx="313" cy="667"/>
            </a:xfrm>
          </p:grpSpPr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>
                <a:off x="0" y="1862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>
                <a:off x="0" y="1751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>
                <a:off x="0" y="164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0" y="152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>
                <a:off x="0" y="141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>
                <a:off x="0" y="130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5442" y="1307"/>
              <a:ext cx="318" cy="637"/>
              <a:chOff x="5442" y="1307"/>
              <a:chExt cx="318" cy="637"/>
            </a:xfrm>
          </p:grpSpPr>
          <p:sp>
            <p:nvSpPr>
              <p:cNvPr id="3096" name="Freeform 24"/>
              <p:cNvSpPr>
                <a:spLocks/>
              </p:cNvSpPr>
              <p:nvPr/>
            </p:nvSpPr>
            <p:spPr bwMode="ltGray">
              <a:xfrm>
                <a:off x="5442" y="1837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ltGray">
              <a:xfrm>
                <a:off x="5442" y="1731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ltGray">
              <a:xfrm>
                <a:off x="5442" y="1625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ltGray">
              <a:xfrm>
                <a:off x="5442" y="1519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28"/>
              <p:cNvSpPr>
                <a:spLocks/>
              </p:cNvSpPr>
              <p:nvPr/>
            </p:nvSpPr>
            <p:spPr bwMode="ltGray">
              <a:xfrm>
                <a:off x="5442" y="1413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29"/>
              <p:cNvSpPr>
                <a:spLocks/>
              </p:cNvSpPr>
              <p:nvPr/>
            </p:nvSpPr>
            <p:spPr bwMode="ltGray">
              <a:xfrm>
                <a:off x="5442" y="1307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47900"/>
            <a:ext cx="7772400" cy="762000"/>
          </a:xfrm>
        </p:spPr>
        <p:txBody>
          <a:bodyPr anchor="t" anchorCtr="1"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6CCD13-740B-4CFF-B7EE-4EC0A6FD5D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7DE6AC-4E08-4E37-B8FD-34BB2E4FA9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F09CBD-48A1-4259-B72A-37CA2A1E30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7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8326D9-D90D-476B-9CB5-DB48DA50BD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1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3E5180-879F-4A30-BA1B-9D45F2B59C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9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DF1121-057F-4955-9E46-43BAFD8134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3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3036B9-B9AC-4BDC-8790-C69F60353E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8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2F6216-6FA1-4161-B222-3ABE78BF63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45BF16-0B6A-409C-9349-809BE0C884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AEE2EA-3547-435D-B217-EE4E78E318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6655F9-1A87-43C0-80BB-58E86A12C8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1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0"/>
            <a:ext cx="9164638" cy="6867525"/>
            <a:chOff x="0" y="0"/>
            <a:chExt cx="5773" cy="432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white">
            <a:xfrm>
              <a:off x="0" y="2162"/>
              <a:ext cx="2870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white">
            <a:xfrm>
              <a:off x="2882" y="0"/>
              <a:ext cx="2871" cy="216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white">
            <a:xfrm>
              <a:off x="2882" y="2162"/>
              <a:ext cx="2871" cy="215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184" y="208"/>
              <a:ext cx="5396" cy="3908"/>
            </a:xfrm>
            <a:prstGeom prst="rect">
              <a:avLst/>
            </a:prstGeom>
            <a:ln w="12699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0" y="268"/>
              <a:ext cx="5264" cy="3788"/>
            </a:xfrm>
            <a:prstGeom prst="rect">
              <a:avLst/>
            </a:prstGeom>
            <a:solidFill>
              <a:schemeClr val="folHlink"/>
            </a:solidFill>
            <a:ln w="12699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white">
            <a:xfrm>
              <a:off x="294" y="315"/>
              <a:ext cx="5173" cy="36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2587" y="0"/>
              <a:ext cx="567" cy="337"/>
              <a:chOff x="2587" y="0"/>
              <a:chExt cx="567" cy="337"/>
            </a:xfrm>
          </p:grpSpPr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3058" y="0"/>
                <a:ext cx="96" cy="337"/>
              </a:xfrm>
              <a:custGeom>
                <a:avLst/>
                <a:gdLst>
                  <a:gd name="T0" fmla="*/ 95 w 96"/>
                  <a:gd name="T1" fmla="*/ 0 h 337"/>
                  <a:gd name="T2" fmla="*/ 95 w 96"/>
                  <a:gd name="T3" fmla="*/ 218 h 337"/>
                  <a:gd name="T4" fmla="*/ 0 w 96"/>
                  <a:gd name="T5" fmla="*/ 336 h 337"/>
                  <a:gd name="T6" fmla="*/ 0 w 96"/>
                  <a:gd name="T7" fmla="*/ 0 h 337"/>
                  <a:gd name="T8" fmla="*/ 95 w 9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337">
                    <a:moveTo>
                      <a:pt x="95" y="0"/>
                    </a:moveTo>
                    <a:lnTo>
                      <a:pt x="95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5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2964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2870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>
                <a:off x="2776" y="0"/>
                <a:ext cx="95" cy="337"/>
              </a:xfrm>
              <a:custGeom>
                <a:avLst/>
                <a:gdLst>
                  <a:gd name="T0" fmla="*/ 0 w 95"/>
                  <a:gd name="T1" fmla="*/ 0 h 337"/>
                  <a:gd name="T2" fmla="*/ 0 w 95"/>
                  <a:gd name="T3" fmla="*/ 218 h 337"/>
                  <a:gd name="T4" fmla="*/ 94 w 95"/>
                  <a:gd name="T5" fmla="*/ 336 h 337"/>
                  <a:gd name="T6" fmla="*/ 94 w 95"/>
                  <a:gd name="T7" fmla="*/ 0 h 337"/>
                  <a:gd name="T8" fmla="*/ 0 w 9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4" y="336"/>
                    </a:lnTo>
                    <a:lnTo>
                      <a:pt x="94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2682" y="0"/>
                <a:ext cx="95" cy="337"/>
              </a:xfrm>
              <a:custGeom>
                <a:avLst/>
                <a:gdLst>
                  <a:gd name="T0" fmla="*/ 94 w 95"/>
                  <a:gd name="T1" fmla="*/ 0 h 337"/>
                  <a:gd name="T2" fmla="*/ 94 w 95"/>
                  <a:gd name="T3" fmla="*/ 218 h 337"/>
                  <a:gd name="T4" fmla="*/ 0 w 95"/>
                  <a:gd name="T5" fmla="*/ 336 h 337"/>
                  <a:gd name="T6" fmla="*/ 0 w 95"/>
                  <a:gd name="T7" fmla="*/ 0 h 337"/>
                  <a:gd name="T8" fmla="*/ 94 w 95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37">
                    <a:moveTo>
                      <a:pt x="94" y="0"/>
                    </a:moveTo>
                    <a:lnTo>
                      <a:pt x="94" y="218"/>
                    </a:lnTo>
                    <a:lnTo>
                      <a:pt x="0" y="336"/>
                    </a:lnTo>
                    <a:lnTo>
                      <a:pt x="0" y="0"/>
                    </a:lnTo>
                    <a:lnTo>
                      <a:pt x="94" y="0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2587" y="0"/>
                <a:ext cx="96" cy="337"/>
              </a:xfrm>
              <a:custGeom>
                <a:avLst/>
                <a:gdLst>
                  <a:gd name="T0" fmla="*/ 0 w 96"/>
                  <a:gd name="T1" fmla="*/ 0 h 337"/>
                  <a:gd name="T2" fmla="*/ 0 w 96"/>
                  <a:gd name="T3" fmla="*/ 218 h 337"/>
                  <a:gd name="T4" fmla="*/ 95 w 96"/>
                  <a:gd name="T5" fmla="*/ 336 h 337"/>
                  <a:gd name="T6" fmla="*/ 95 w 96"/>
                  <a:gd name="T7" fmla="*/ 0 h 337"/>
                  <a:gd name="T8" fmla="*/ 0 w 96"/>
                  <a:gd name="T9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337">
                    <a:moveTo>
                      <a:pt x="0" y="0"/>
                    </a:moveTo>
                    <a:lnTo>
                      <a:pt x="0" y="218"/>
                    </a:lnTo>
                    <a:lnTo>
                      <a:pt x="95" y="336"/>
                    </a:lnTo>
                    <a:lnTo>
                      <a:pt x="95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2587" y="3997"/>
              <a:ext cx="567" cy="329"/>
              <a:chOff x="2587" y="3997"/>
              <a:chExt cx="567" cy="329"/>
            </a:xfrm>
          </p:grpSpPr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>
                <a:off x="3058" y="3997"/>
                <a:ext cx="96" cy="329"/>
              </a:xfrm>
              <a:custGeom>
                <a:avLst/>
                <a:gdLst>
                  <a:gd name="T0" fmla="*/ 95 w 96"/>
                  <a:gd name="T1" fmla="*/ 328 h 329"/>
                  <a:gd name="T2" fmla="*/ 95 w 96"/>
                  <a:gd name="T3" fmla="*/ 115 h 329"/>
                  <a:gd name="T4" fmla="*/ 0 w 96"/>
                  <a:gd name="T5" fmla="*/ 0 h 329"/>
                  <a:gd name="T6" fmla="*/ 0 w 96"/>
                  <a:gd name="T7" fmla="*/ 328 h 329"/>
                  <a:gd name="T8" fmla="*/ 95 w 96"/>
                  <a:gd name="T9" fmla="*/ 328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329">
                    <a:moveTo>
                      <a:pt x="95" y="328"/>
                    </a:moveTo>
                    <a:lnTo>
                      <a:pt x="95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5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>
                <a:off x="2964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>
                <a:off x="2870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>
                <a:off x="2776" y="3997"/>
                <a:ext cx="95" cy="329"/>
              </a:xfrm>
              <a:custGeom>
                <a:avLst/>
                <a:gdLst>
                  <a:gd name="T0" fmla="*/ 0 w 95"/>
                  <a:gd name="T1" fmla="*/ 328 h 329"/>
                  <a:gd name="T2" fmla="*/ 0 w 95"/>
                  <a:gd name="T3" fmla="*/ 115 h 329"/>
                  <a:gd name="T4" fmla="*/ 94 w 95"/>
                  <a:gd name="T5" fmla="*/ 0 h 329"/>
                  <a:gd name="T6" fmla="*/ 94 w 95"/>
                  <a:gd name="T7" fmla="*/ 328 h 329"/>
                  <a:gd name="T8" fmla="*/ 0 w 95"/>
                  <a:gd name="T9" fmla="*/ 328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4" y="0"/>
                    </a:lnTo>
                    <a:lnTo>
                      <a:pt x="94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>
                <a:off x="2682" y="3997"/>
                <a:ext cx="95" cy="329"/>
              </a:xfrm>
              <a:custGeom>
                <a:avLst/>
                <a:gdLst>
                  <a:gd name="T0" fmla="*/ 94 w 95"/>
                  <a:gd name="T1" fmla="*/ 328 h 329"/>
                  <a:gd name="T2" fmla="*/ 94 w 95"/>
                  <a:gd name="T3" fmla="*/ 115 h 329"/>
                  <a:gd name="T4" fmla="*/ 0 w 95"/>
                  <a:gd name="T5" fmla="*/ 0 h 329"/>
                  <a:gd name="T6" fmla="*/ 0 w 95"/>
                  <a:gd name="T7" fmla="*/ 328 h 329"/>
                  <a:gd name="T8" fmla="*/ 94 w 95"/>
                  <a:gd name="T9" fmla="*/ 328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329">
                    <a:moveTo>
                      <a:pt x="94" y="328"/>
                    </a:moveTo>
                    <a:lnTo>
                      <a:pt x="94" y="115"/>
                    </a:lnTo>
                    <a:lnTo>
                      <a:pt x="0" y="0"/>
                    </a:lnTo>
                    <a:lnTo>
                      <a:pt x="0" y="328"/>
                    </a:lnTo>
                    <a:lnTo>
                      <a:pt x="94" y="328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>
                <a:off x="2587" y="3997"/>
                <a:ext cx="96" cy="329"/>
              </a:xfrm>
              <a:custGeom>
                <a:avLst/>
                <a:gdLst>
                  <a:gd name="T0" fmla="*/ 0 w 96"/>
                  <a:gd name="T1" fmla="*/ 328 h 329"/>
                  <a:gd name="T2" fmla="*/ 0 w 96"/>
                  <a:gd name="T3" fmla="*/ 115 h 329"/>
                  <a:gd name="T4" fmla="*/ 95 w 96"/>
                  <a:gd name="T5" fmla="*/ 0 h 329"/>
                  <a:gd name="T6" fmla="*/ 95 w 96"/>
                  <a:gd name="T7" fmla="*/ 328 h 329"/>
                  <a:gd name="T8" fmla="*/ 0 w 96"/>
                  <a:gd name="T9" fmla="*/ 328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329">
                    <a:moveTo>
                      <a:pt x="0" y="328"/>
                    </a:moveTo>
                    <a:lnTo>
                      <a:pt x="0" y="115"/>
                    </a:lnTo>
                    <a:lnTo>
                      <a:pt x="95" y="0"/>
                    </a:lnTo>
                    <a:lnTo>
                      <a:pt x="95" y="328"/>
                    </a:lnTo>
                    <a:lnTo>
                      <a:pt x="0" y="328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0" y="1835"/>
              <a:ext cx="313" cy="667"/>
              <a:chOff x="0" y="1835"/>
              <a:chExt cx="313" cy="667"/>
            </a:xfrm>
          </p:grpSpPr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>
                <a:off x="0" y="2390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ltGray">
              <a:xfrm>
                <a:off x="0" y="2279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ltGray">
              <a:xfrm>
                <a:off x="0" y="2168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ltGray">
              <a:xfrm>
                <a:off x="0" y="2057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ltGray">
              <a:xfrm>
                <a:off x="0" y="1946"/>
                <a:ext cx="313" cy="112"/>
              </a:xfrm>
              <a:custGeom>
                <a:avLst/>
                <a:gdLst>
                  <a:gd name="T0" fmla="*/ 0 w 313"/>
                  <a:gd name="T1" fmla="*/ 111 h 112"/>
                  <a:gd name="T2" fmla="*/ 202 w 313"/>
                  <a:gd name="T3" fmla="*/ 111 h 112"/>
                  <a:gd name="T4" fmla="*/ 312 w 313"/>
                  <a:gd name="T5" fmla="*/ 0 h 112"/>
                  <a:gd name="T6" fmla="*/ 0 w 313"/>
                  <a:gd name="T7" fmla="*/ 0 h 112"/>
                  <a:gd name="T8" fmla="*/ 0 w 313"/>
                  <a:gd name="T9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111"/>
                    </a:moveTo>
                    <a:lnTo>
                      <a:pt x="202" y="111"/>
                    </a:lnTo>
                    <a:lnTo>
                      <a:pt x="312" y="0"/>
                    </a:lnTo>
                    <a:lnTo>
                      <a:pt x="0" y="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ltGray">
              <a:xfrm>
                <a:off x="0" y="1835"/>
                <a:ext cx="313" cy="112"/>
              </a:xfrm>
              <a:custGeom>
                <a:avLst/>
                <a:gdLst>
                  <a:gd name="T0" fmla="*/ 0 w 313"/>
                  <a:gd name="T1" fmla="*/ 0 h 112"/>
                  <a:gd name="T2" fmla="*/ 202 w 313"/>
                  <a:gd name="T3" fmla="*/ 0 h 112"/>
                  <a:gd name="T4" fmla="*/ 312 w 313"/>
                  <a:gd name="T5" fmla="*/ 111 h 112"/>
                  <a:gd name="T6" fmla="*/ 0 w 313"/>
                  <a:gd name="T7" fmla="*/ 111 h 112"/>
                  <a:gd name="T8" fmla="*/ 0 w 313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3" h="112">
                    <a:moveTo>
                      <a:pt x="0" y="0"/>
                    </a:moveTo>
                    <a:lnTo>
                      <a:pt x="202" y="0"/>
                    </a:lnTo>
                    <a:lnTo>
                      <a:pt x="312" y="111"/>
                    </a:ln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5455" y="1844"/>
              <a:ext cx="318" cy="637"/>
              <a:chOff x="5455" y="1844"/>
              <a:chExt cx="318" cy="637"/>
            </a:xfrm>
          </p:grpSpPr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5455" y="2374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5455" y="2268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5455" y="2162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ltGray">
              <a:xfrm>
                <a:off x="5455" y="2056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5455" y="1950"/>
                <a:ext cx="318" cy="107"/>
              </a:xfrm>
              <a:custGeom>
                <a:avLst/>
                <a:gdLst>
                  <a:gd name="T0" fmla="*/ 317 w 318"/>
                  <a:gd name="T1" fmla="*/ 106 h 107"/>
                  <a:gd name="T2" fmla="*/ 111 w 318"/>
                  <a:gd name="T3" fmla="*/ 106 h 107"/>
                  <a:gd name="T4" fmla="*/ 0 w 318"/>
                  <a:gd name="T5" fmla="*/ 0 h 107"/>
                  <a:gd name="T6" fmla="*/ 317 w 318"/>
                  <a:gd name="T7" fmla="*/ 0 h 107"/>
                  <a:gd name="T8" fmla="*/ 317 w 318"/>
                  <a:gd name="T9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106"/>
                    </a:moveTo>
                    <a:lnTo>
                      <a:pt x="111" y="106"/>
                    </a:lnTo>
                    <a:lnTo>
                      <a:pt x="0" y="0"/>
                    </a:lnTo>
                    <a:lnTo>
                      <a:pt x="317" y="0"/>
                    </a:lnTo>
                    <a:lnTo>
                      <a:pt x="317" y="106"/>
                    </a:lnTo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5455" y="1844"/>
                <a:ext cx="318" cy="107"/>
              </a:xfrm>
              <a:custGeom>
                <a:avLst/>
                <a:gdLst>
                  <a:gd name="T0" fmla="*/ 317 w 318"/>
                  <a:gd name="T1" fmla="*/ 0 h 107"/>
                  <a:gd name="T2" fmla="*/ 111 w 318"/>
                  <a:gd name="T3" fmla="*/ 0 h 107"/>
                  <a:gd name="T4" fmla="*/ 0 w 318"/>
                  <a:gd name="T5" fmla="*/ 106 h 107"/>
                  <a:gd name="T6" fmla="*/ 317 w 318"/>
                  <a:gd name="T7" fmla="*/ 106 h 107"/>
                  <a:gd name="T8" fmla="*/ 317 w 318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8" h="107">
                    <a:moveTo>
                      <a:pt x="317" y="0"/>
                    </a:moveTo>
                    <a:lnTo>
                      <a:pt x="111" y="0"/>
                    </a:lnTo>
                    <a:lnTo>
                      <a:pt x="0" y="106"/>
                    </a:lnTo>
                    <a:lnTo>
                      <a:pt x="317" y="106"/>
                    </a:lnTo>
                    <a:lnTo>
                      <a:pt x="317" y="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C47C31-87C0-416C-805A-CAE76855DD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3200" b="1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rgbClr val="FFFF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group.chem.iastate.edu/Greenbowe/sections/projectfolder/flashfiles/gaslaw/boyles_law_graph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://group.chem.iastate.edu/Greenbowe/sections/projectfolder/flashfiles/gaslaw/charles_law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Boyle’s Law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01000" cy="4876800"/>
          </a:xfrm>
          <a:noFill/>
          <a:ln/>
        </p:spPr>
        <p:txBody>
          <a:bodyPr/>
          <a:lstStyle/>
          <a:p>
            <a:r>
              <a:rPr lang="en-US" dirty="0"/>
              <a:t>At a constant temperature pressure and volume are inversely related</a:t>
            </a:r>
          </a:p>
          <a:p>
            <a:r>
              <a:rPr lang="en-US" dirty="0"/>
              <a:t>As one goes up the other goes down</a:t>
            </a:r>
          </a:p>
          <a:p>
            <a:pPr marL="0" indent="0" algn="ctr">
              <a:buNone/>
            </a:pPr>
            <a:r>
              <a:rPr lang="en-US" dirty="0" smtClean="0"/>
              <a:t>P</a:t>
            </a:r>
            <a:r>
              <a:rPr lang="en-US" sz="4000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x V</a:t>
            </a:r>
            <a:r>
              <a:rPr lang="en-US" sz="4000" baseline="-25000" dirty="0"/>
              <a:t>1</a:t>
            </a:r>
            <a:r>
              <a:rPr lang="en-US" dirty="0"/>
              <a:t>= P</a:t>
            </a:r>
            <a:r>
              <a:rPr lang="en-US" sz="4000" baseline="-25000" dirty="0"/>
              <a:t>2</a:t>
            </a:r>
            <a:r>
              <a:rPr lang="en-US" dirty="0"/>
              <a:t> x </a:t>
            </a:r>
            <a:r>
              <a:rPr lang="en-US" dirty="0" smtClean="0"/>
              <a:t>V</a:t>
            </a:r>
            <a:r>
              <a:rPr lang="en-US" sz="4000" baseline="-25000" dirty="0" smtClean="0"/>
              <a:t>2</a:t>
            </a:r>
          </a:p>
          <a:p>
            <a:endParaRPr lang="en-US" sz="4000" baseline="-25000" dirty="0"/>
          </a:p>
          <a:p>
            <a:r>
              <a:rPr lang="en-US" sz="2800" baseline="-25000" dirty="0">
                <a:hlinkClick r:id="rId4"/>
              </a:rPr>
              <a:t>http://</a:t>
            </a:r>
            <a:r>
              <a:rPr lang="en-US" sz="2800" baseline="-25000" dirty="0" smtClean="0">
                <a:hlinkClick r:id="rId4"/>
              </a:rPr>
              <a:t>group.chem.iastate.edu/Greenbowe/sections/projectfolder/flashfiles/gaslaw/boyles_law_graph.html</a:t>
            </a:r>
            <a:endParaRPr lang="en-US" sz="2800" baseline="-25000" dirty="0" smtClean="0"/>
          </a:p>
          <a:p>
            <a:endParaRPr lang="en-US" sz="4000" baseline="-25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-19050" y="1447800"/>
            <a:ext cx="8991600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82675" lvl="1" indent="-220663">
              <a:spcBef>
                <a:spcPct val="20000"/>
              </a:spcBef>
              <a:buFontTx/>
              <a:buChar char="-"/>
              <a:tabLst>
                <a:tab pos="1717675" algn="l"/>
              </a:tabLst>
            </a:pPr>
            <a:r>
              <a:rPr lang="en-US" sz="2800" dirty="0">
                <a:solidFill>
                  <a:srgbClr val="FF0066"/>
                </a:solidFill>
                <a:latin typeface="Kristen ITC" pitchFamily="66" charset="0"/>
              </a:rPr>
              <a:t>the </a:t>
            </a:r>
            <a:r>
              <a:rPr lang="en-US" sz="2800" dirty="0">
                <a:solidFill>
                  <a:srgbClr val="99FFCC"/>
                </a:solidFill>
                <a:latin typeface="Kristen ITC" pitchFamily="66" charset="0"/>
              </a:rPr>
              <a:t>average kinetic energy</a:t>
            </a:r>
            <a:r>
              <a:rPr lang="en-US" sz="2800" dirty="0">
                <a:solidFill>
                  <a:srgbClr val="FF0066"/>
                </a:solidFill>
                <a:latin typeface="Kristen ITC" pitchFamily="66" charset="0"/>
              </a:rPr>
              <a:t> of the particles that make up an object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542925" y="533400"/>
            <a:ext cx="7620000" cy="2057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spcBef>
                <a:spcPct val="20000"/>
              </a:spcBef>
              <a:buFontTx/>
              <a:buBlip>
                <a:blip r:embed="rId5"/>
              </a:buBlip>
              <a:tabLst>
                <a:tab pos="1717675" algn="l"/>
              </a:tabLst>
            </a:pPr>
            <a:r>
              <a:rPr lang="en-US" sz="2800" dirty="0">
                <a:solidFill>
                  <a:srgbClr val="FFFF00"/>
                </a:solidFill>
                <a:latin typeface="Kristen ITC" pitchFamily="66" charset="0"/>
              </a:rPr>
              <a:t>Do you recall the definition of temperature?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7150" y="2743200"/>
            <a:ext cx="8324850" cy="1905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7713" indent="-747713">
              <a:spcBef>
                <a:spcPct val="20000"/>
              </a:spcBef>
              <a:buFontTx/>
              <a:buBlip>
                <a:blip r:embed="rId5"/>
              </a:buBlip>
              <a:tabLst>
                <a:tab pos="1717675" algn="l"/>
              </a:tabLst>
            </a:pPr>
            <a:r>
              <a:rPr lang="en-US" sz="2800" dirty="0">
                <a:solidFill>
                  <a:srgbClr val="FFFF00"/>
                </a:solidFill>
                <a:latin typeface="Kristen ITC" pitchFamily="66" charset="0"/>
              </a:rPr>
              <a:t>The higher the temperature the more the energy</a:t>
            </a:r>
          </a:p>
          <a:p>
            <a:pPr marL="747713" indent="-747713">
              <a:spcBef>
                <a:spcPct val="20000"/>
              </a:spcBef>
              <a:buFontTx/>
              <a:buBlip>
                <a:blip r:embed="rId5"/>
              </a:buBlip>
              <a:tabLst>
                <a:tab pos="1717675" algn="l"/>
              </a:tabLst>
            </a:pPr>
            <a:r>
              <a:rPr lang="en-US" sz="2800" dirty="0">
                <a:solidFill>
                  <a:srgbClr val="FFFF00"/>
                </a:solidFill>
                <a:latin typeface="Kristen ITC" pitchFamily="66" charset="0"/>
              </a:rPr>
              <a:t>The more the energy the more impacts the gases administer</a:t>
            </a:r>
          </a:p>
          <a:p>
            <a:pPr marL="747713" indent="-747713">
              <a:spcBef>
                <a:spcPct val="20000"/>
              </a:spcBef>
              <a:buFontTx/>
              <a:buBlip>
                <a:blip r:embed="rId5"/>
              </a:buBlip>
              <a:tabLst>
                <a:tab pos="1717675" algn="l"/>
              </a:tabLst>
            </a:pPr>
            <a:r>
              <a:rPr lang="en-US" sz="2800" dirty="0">
                <a:solidFill>
                  <a:srgbClr val="FFFF00"/>
                </a:solidFill>
                <a:latin typeface="Kristen ITC" pitchFamily="66" charset="0"/>
              </a:rPr>
              <a:t>The </a:t>
            </a:r>
            <a:r>
              <a:rPr lang="en-US" sz="2800" dirty="0">
                <a:solidFill>
                  <a:srgbClr val="FF0066"/>
                </a:solidFill>
                <a:latin typeface="Kristen ITC" pitchFamily="66" charset="0"/>
              </a:rPr>
              <a:t>more</a:t>
            </a:r>
            <a:r>
              <a:rPr lang="en-US" sz="2800" dirty="0">
                <a:solidFill>
                  <a:srgbClr val="FFFF00"/>
                </a:solidFill>
                <a:latin typeface="Kristen ITC" pitchFamily="66" charset="0"/>
              </a:rPr>
              <a:t> the impacts or collisions the </a:t>
            </a:r>
            <a:r>
              <a:rPr lang="en-US" sz="2800" dirty="0">
                <a:solidFill>
                  <a:srgbClr val="FF0066"/>
                </a:solidFill>
                <a:latin typeface="Kristen ITC" pitchFamily="66" charset="0"/>
              </a:rPr>
              <a:t>more </a:t>
            </a:r>
            <a:r>
              <a:rPr lang="en-US" sz="2800" dirty="0">
                <a:solidFill>
                  <a:srgbClr val="FFFF00"/>
                </a:solidFill>
                <a:latin typeface="Kristen ITC" pitchFamily="66" charset="0"/>
              </a:rPr>
              <a:t>the pressure exerted.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592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autoUpdateAnimBg="0"/>
      <p:bldP spid="109571" grpId="0" build="p" autoUpdateAnimBg="0"/>
      <p:bldP spid="10957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539750" y="892175"/>
            <a:ext cx="8188325" cy="5402263"/>
          </a:xfrm>
          <a:prstGeom prst="rect">
            <a:avLst/>
          </a:prstGeom>
          <a:solidFill>
            <a:schemeClr val="tx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76263" y="2752725"/>
            <a:ext cx="35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entury Schoolbook" pitchFamily="18" charset="0"/>
              </a:rPr>
              <a:t>P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424363" y="57912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entury Schoolbook" pitchFamily="18" charset="0"/>
              </a:rPr>
              <a:t>T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433388" y="2076450"/>
            <a:ext cx="8267700" cy="3538538"/>
          </a:xfrm>
          <a:prstGeom prst="line">
            <a:avLst/>
          </a:prstGeom>
          <a:noFill/>
          <a:ln w="50799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noFill/>
          <a:ln/>
        </p:spPr>
        <p:txBody>
          <a:bodyPr/>
          <a:lstStyle/>
          <a:p>
            <a:r>
              <a:rPr lang="en-US" dirty="0"/>
              <a:t>What is the pressure inside a 0.250 L can of  deodorant that starts at 25ºC and 1.2 </a:t>
            </a:r>
            <a:r>
              <a:rPr lang="en-US" dirty="0" err="1"/>
              <a:t>atm</a:t>
            </a:r>
            <a:r>
              <a:rPr lang="en-US" dirty="0"/>
              <a:t> if the temperature is raised to 100ºC</a:t>
            </a:r>
            <a:r>
              <a:rPr lang="en-US" dirty="0" smtClean="0"/>
              <a:t>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Putting the pieces together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Combined Gas Law</a:t>
            </a:r>
            <a:r>
              <a:rPr lang="en-US"/>
              <a:t> Deals with the situation where only the number of molecules stays constant. </a:t>
            </a:r>
          </a:p>
          <a:p>
            <a:r>
              <a:rPr lang="en-US"/>
              <a:t> P</a:t>
            </a:r>
            <a:r>
              <a:rPr lang="en-US" baseline="-25000"/>
              <a:t>1 </a:t>
            </a:r>
            <a:r>
              <a:rPr lang="en-US"/>
              <a:t>x V</a:t>
            </a:r>
            <a:r>
              <a:rPr lang="en-US" baseline="-25000"/>
              <a:t>1 </a:t>
            </a:r>
            <a:r>
              <a:rPr lang="en-US"/>
              <a:t>=  P</a:t>
            </a:r>
            <a:r>
              <a:rPr lang="en-US" baseline="-25000"/>
              <a:t>2 </a:t>
            </a:r>
            <a:r>
              <a:rPr lang="en-US"/>
              <a:t>x V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aseline="-25000"/>
              <a:t/>
            </a:r>
            <a:br>
              <a:rPr lang="en-US" baseline="-25000"/>
            </a:br>
            <a:r>
              <a:rPr lang="en-US" baseline="-25000"/>
              <a:t>	 </a:t>
            </a:r>
            <a:r>
              <a:rPr lang="en-US"/>
              <a:t>T</a:t>
            </a:r>
            <a:r>
              <a:rPr lang="en-US" baseline="-25000"/>
              <a:t>1		</a:t>
            </a:r>
            <a:r>
              <a:rPr lang="en-US"/>
              <a:t>T</a:t>
            </a:r>
            <a:r>
              <a:rPr lang="en-US" baseline="-25000"/>
              <a:t>2</a:t>
            </a:r>
          </a:p>
          <a:p>
            <a:r>
              <a:rPr lang="en-US"/>
              <a:t>Lets us figure out one thing when two of the others change.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143000" y="35814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2819400" y="3581400"/>
            <a:ext cx="1371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 autoUpdateAnimBg="0"/>
      <p:bldP spid="66564" grpId="0" animBg="1"/>
      <p:bldP spid="665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15 L cylinder of gas at 4.8 atm pressure at 25ºC is heated to 75ºC and compressed to  17 atm. What is the new volume?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4876800"/>
          </a:xfrm>
          <a:noFill/>
          <a:ln/>
        </p:spPr>
        <p:txBody>
          <a:bodyPr/>
          <a:lstStyle/>
          <a:p>
            <a:r>
              <a:rPr lang="en-US"/>
              <a:t>If 6.2 L of gas at 723 mm Hg at 21ºC is compressed to 2.2 L at 4117 mm Hg, what is the temperature of the gas?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2" b="16002"/>
          <a:stretch>
            <a:fillRect/>
          </a:stretch>
        </p:blipFill>
        <p:spPr bwMode="auto">
          <a:xfrm>
            <a:off x="4763" y="152400"/>
            <a:ext cx="9120187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90451" y="5237625"/>
            <a:ext cx="2824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P</a:t>
            </a:r>
            <a:r>
              <a:rPr lang="en-US" altLang="en-US" baseline="-25000"/>
              <a:t>1</a:t>
            </a:r>
            <a:r>
              <a:rPr lang="en-US" altLang="en-US"/>
              <a:t> x </a:t>
            </a:r>
            <a:r>
              <a:rPr lang="en-US" altLang="en-US" i="1"/>
              <a:t>V</a:t>
            </a:r>
            <a:r>
              <a:rPr lang="en-US" altLang="en-US" baseline="-25000"/>
              <a:t>1</a:t>
            </a:r>
            <a:r>
              <a:rPr lang="en-US" altLang="en-US"/>
              <a:t> = </a:t>
            </a:r>
            <a:r>
              <a:rPr lang="en-US" altLang="en-US" i="1"/>
              <a:t>P</a:t>
            </a:r>
            <a:r>
              <a:rPr lang="en-US" altLang="en-US" baseline="-25000"/>
              <a:t>2</a:t>
            </a:r>
            <a:r>
              <a:rPr lang="en-US" altLang="en-US"/>
              <a:t> x </a:t>
            </a:r>
            <a:r>
              <a:rPr lang="en-US" altLang="en-US" i="1"/>
              <a:t>V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3400425" y="92075"/>
            <a:ext cx="235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Boyle’s Law</a:t>
            </a:r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3733800" y="4876800"/>
            <a:ext cx="5410200" cy="1463675"/>
            <a:chOff x="2352" y="3072"/>
            <a:chExt cx="3408" cy="922"/>
          </a:xfrm>
        </p:grpSpPr>
        <p:sp>
          <p:nvSpPr>
            <p:cNvPr id="9224" name="Text Box 9"/>
            <p:cNvSpPr txBox="1">
              <a:spLocks noChangeArrowheads="1"/>
            </p:cNvSpPr>
            <p:nvPr/>
          </p:nvSpPr>
          <p:spPr bwMode="auto">
            <a:xfrm>
              <a:off x="3262" y="3158"/>
              <a:ext cx="249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altLang="en-US"/>
                <a:t>Constant temperature</a:t>
              </a:r>
            </a:p>
            <a:p>
              <a:pPr algn="l"/>
              <a:r>
                <a:rPr lang="en-US" altLang="en-US"/>
                <a:t>Constant amount of gas</a:t>
              </a:r>
            </a:p>
          </p:txBody>
        </p:sp>
        <p:pic>
          <p:nvPicPr>
            <p:cNvPr id="9225" name="Picture 14" descr="D:\mhp\Common\MSShared\Clipart\Standard\stddir1\BD06107_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3072"/>
              <a:ext cx="918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503963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90600" y="4572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876800"/>
          </a:xfrm>
          <a:noFill/>
          <a:ln/>
        </p:spPr>
        <p:txBody>
          <a:bodyPr/>
          <a:lstStyle/>
          <a:p>
            <a:r>
              <a:rPr lang="en-US"/>
              <a:t>A balloon is filled with 25 L of air at 1.0 atm pressure. If the pressure is changed to 1.5 atm what is the new volume?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990600" y="4572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76800"/>
          </a:xfrm>
          <a:noFill/>
          <a:ln/>
        </p:spPr>
        <p:txBody>
          <a:bodyPr/>
          <a:lstStyle/>
          <a:p>
            <a:r>
              <a:rPr lang="en-US"/>
              <a:t>A balloon is filled with 73 L of air at 1.3 atm pressure. What pressure is needed to change to  volume to 43 L?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Charles’ Law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43050"/>
            <a:ext cx="8001000" cy="4552950"/>
          </a:xfrm>
          <a:noFill/>
          <a:ln/>
        </p:spPr>
        <p:txBody>
          <a:bodyPr/>
          <a:lstStyle/>
          <a:p>
            <a:r>
              <a:rPr lang="en-US" dirty="0"/>
              <a:t>The volume of a gas is directly proportional to the </a:t>
            </a:r>
            <a:r>
              <a:rPr lang="en-US" dirty="0">
                <a:solidFill>
                  <a:schemeClr val="tx2"/>
                </a:solidFill>
              </a:rPr>
              <a:t>Kelvin </a:t>
            </a:r>
            <a:r>
              <a:rPr lang="en-US" dirty="0"/>
              <a:t>temperature if the pressure is held constant.</a:t>
            </a:r>
          </a:p>
          <a:p>
            <a:pPr marL="0" indent="0" algn="ctr">
              <a:buNone/>
            </a:pPr>
            <a:r>
              <a:rPr lang="en-US" u="sng" dirty="0" smtClean="0"/>
              <a:t>V</a:t>
            </a:r>
            <a:r>
              <a:rPr lang="en-US" baseline="-25000" dirty="0" smtClean="0"/>
              <a:t>1</a:t>
            </a:r>
            <a:r>
              <a:rPr lang="en-US" u="sng" dirty="0" smtClean="0"/>
              <a:t> </a:t>
            </a:r>
            <a:r>
              <a:rPr lang="en-US" baseline="-25000" dirty="0" smtClean="0"/>
              <a:t> </a:t>
            </a:r>
            <a:r>
              <a:rPr lang="en-US" baseline="-25000" dirty="0"/>
              <a:t>=</a:t>
            </a:r>
            <a:r>
              <a:rPr lang="en-US" dirty="0"/>
              <a:t> </a:t>
            </a:r>
            <a:r>
              <a:rPr lang="en-US" u="sng" dirty="0"/>
              <a:t> V</a:t>
            </a:r>
            <a:r>
              <a:rPr lang="en-US" baseline="-25000" dirty="0"/>
              <a:t>2</a:t>
            </a:r>
            <a:r>
              <a:rPr lang="en-US" u="sng" baseline="-25000" dirty="0"/>
              <a:t> </a:t>
            </a:r>
            <a:r>
              <a:rPr lang="en-US" u="sng" dirty="0"/>
              <a:t>  </a:t>
            </a:r>
            <a:r>
              <a:rPr lang="en-US" baseline="-25000" dirty="0"/>
              <a:t/>
            </a:r>
            <a:br>
              <a:rPr lang="en-US" baseline="-25000" dirty="0"/>
            </a:br>
            <a:r>
              <a:rPr lang="en-US" baseline="-25000" dirty="0"/>
              <a:t> </a:t>
            </a:r>
            <a:r>
              <a:rPr lang="en-US" dirty="0"/>
              <a:t>T</a:t>
            </a:r>
            <a:r>
              <a:rPr lang="en-US" baseline="-25000" dirty="0"/>
              <a:t>1          </a:t>
            </a:r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0" y="47244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group.chem.iastate.edu/Greenbowe/sections/projectfolder/flashfiles/gaslaw/charles_law.html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63550" y="892175"/>
            <a:ext cx="8188325" cy="5402263"/>
          </a:xfrm>
          <a:prstGeom prst="rect">
            <a:avLst/>
          </a:prstGeom>
          <a:solidFill>
            <a:schemeClr val="tx1"/>
          </a:solidFill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00063" y="2524125"/>
            <a:ext cx="357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entury Schoolbook" pitchFamily="18" charset="0"/>
              </a:rPr>
              <a:t>V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424363" y="54102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entury Schoolbook" pitchFamily="18" charset="0"/>
              </a:rPr>
              <a:t>T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471488" y="952500"/>
            <a:ext cx="8172450" cy="3443288"/>
          </a:xfrm>
          <a:prstGeom prst="line">
            <a:avLst/>
          </a:prstGeom>
          <a:noFill/>
          <a:ln w="50799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924800" cy="5334000"/>
          </a:xfrm>
          <a:noFill/>
          <a:ln/>
        </p:spPr>
        <p:txBody>
          <a:bodyPr/>
          <a:lstStyle/>
          <a:p>
            <a:r>
              <a:rPr lang="en-US" dirty="0"/>
              <a:t>What is the temperature of a gas that is expanded from 2.5 L at 25ºC to 4.1L at constant </a:t>
            </a:r>
            <a:r>
              <a:rPr lang="en-US" dirty="0" smtClean="0"/>
              <a:t>pressure?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924800" cy="4876800"/>
          </a:xfrm>
          <a:noFill/>
          <a:ln/>
        </p:spPr>
        <p:txBody>
          <a:bodyPr/>
          <a:lstStyle/>
          <a:p>
            <a:r>
              <a:rPr lang="en-US"/>
              <a:t>What is the final volume of a gas that starts at 8.3 L and 17ºC and is heated to 96ºC?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Gay Lussac’s Law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1150"/>
            <a:ext cx="8153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temperature and the pressure of a gas are directly related at constant volume.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u="sng" dirty="0" smtClean="0"/>
              <a:t>P</a:t>
            </a:r>
            <a:r>
              <a:rPr lang="en-US" baseline="-25000" dirty="0" smtClean="0"/>
              <a:t>1</a:t>
            </a:r>
            <a:r>
              <a:rPr lang="en-US" u="sng" dirty="0" smtClean="0"/>
              <a:t> </a:t>
            </a:r>
            <a:r>
              <a:rPr lang="en-US" u="sng" baseline="-25000" dirty="0" smtClean="0"/>
              <a:t> </a:t>
            </a:r>
            <a:r>
              <a:rPr lang="en-US" baseline="-25000" dirty="0"/>
              <a:t>=</a:t>
            </a:r>
            <a:r>
              <a:rPr lang="en-US" dirty="0"/>
              <a:t> </a:t>
            </a:r>
            <a:r>
              <a:rPr lang="en-US" u="sng" dirty="0"/>
              <a:t> P</a:t>
            </a:r>
            <a:r>
              <a:rPr lang="en-US" u="sng" baseline="-25000" dirty="0"/>
              <a:t>2</a:t>
            </a:r>
            <a:r>
              <a:rPr lang="en-US" u="sng" dirty="0"/>
              <a:t> </a:t>
            </a:r>
            <a:r>
              <a:rPr lang="en-US" baseline="-25000" dirty="0"/>
              <a:t>  </a:t>
            </a:r>
            <a:br>
              <a:rPr lang="en-US" baseline="-25000" dirty="0"/>
            </a:br>
            <a:r>
              <a:rPr lang="en-US" baseline="-25000" dirty="0"/>
              <a:t> </a:t>
            </a:r>
            <a:r>
              <a:rPr lang="en-US" dirty="0"/>
              <a:t>T</a:t>
            </a:r>
            <a:r>
              <a:rPr lang="en-US" baseline="-25000" dirty="0"/>
              <a:t>1         </a:t>
            </a:r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ANDARYGAMESETTING" val="&lt;QuandaryGameSetting&gt;&lt;GameOptions&gt;&lt;skipWelcome&gt;False&lt;/skipWelcome&gt;&lt;option Version=&quot;1&quot;&gt;&lt;skipOptionScreen&gt;False&lt;/skipOptionScreen&gt;&lt;scoringOption&gt;0&lt;/scoringOption&gt;&lt;questionPerGame&gt;0&lt;/questionPerGame&gt;&lt;loopGame&gt;off&lt;/loopGame&gt;&lt;timeBetweenGames&gt;0&lt;/timeBetweenGames&gt;&lt;skipWelcomeMovie&gt;False&lt;/skipWelcomeMovie&gt;&lt;gameMode&gt;0&lt;/gameMode&gt;&lt;numTeams&gt;0&lt;/numTeams&gt;&lt;UseTeamsFromParticipantList&gt;True&lt;/UseTeamsFromParticipantList&gt;&lt;/option&gt;&lt;/GameOptions&gt;&lt;QuandaryTopicsStore /&gt;&lt;/QuandaryGameSetting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Deschem">
  <a:themeElements>
    <a:clrScheme name="">
      <a:dk1>
        <a:srgbClr val="0066FF"/>
      </a:dk1>
      <a:lt1>
        <a:srgbClr val="FFFF00"/>
      </a:lt1>
      <a:dk2>
        <a:srgbClr val="000080"/>
      </a:dk2>
      <a:lt2>
        <a:srgbClr val="FFFFFF"/>
      </a:lt2>
      <a:accent1>
        <a:srgbClr val="0099CC"/>
      </a:accent1>
      <a:accent2>
        <a:srgbClr val="0033CC"/>
      </a:accent2>
      <a:accent3>
        <a:srgbClr val="AAAAC0"/>
      </a:accent3>
      <a:accent4>
        <a:srgbClr val="DADA00"/>
      </a:accent4>
      <a:accent5>
        <a:srgbClr val="AACAE2"/>
      </a:accent5>
      <a:accent6>
        <a:srgbClr val="002DB9"/>
      </a:accent6>
      <a:hlink>
        <a:srgbClr val="3399FF"/>
      </a:hlink>
      <a:folHlink>
        <a:srgbClr val="33CCFF"/>
      </a:folHlink>
    </a:clrScheme>
    <a:fontScheme name="Deschem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chem 1">
        <a:dk1>
          <a:srgbClr val="008080"/>
        </a:dk1>
        <a:lt1>
          <a:srgbClr val="DDDDDD"/>
        </a:lt1>
        <a:dk2>
          <a:srgbClr val="000000"/>
        </a:dk2>
        <a:lt2>
          <a:srgbClr val="FFFFFF"/>
        </a:lt2>
        <a:accent1>
          <a:srgbClr val="00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AACAE2"/>
        </a:accent5>
        <a:accent6>
          <a:srgbClr val="8A8AE7"/>
        </a:accent6>
        <a:hlink>
          <a:srgbClr val="00CCCC"/>
        </a:hlink>
        <a:folHlink>
          <a:srgbClr val="00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chem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7F00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7200E7"/>
        </a:accent6>
        <a:hlink>
          <a:srgbClr val="00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chem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C8C8C8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chem 4">
        <a:dk1>
          <a:srgbClr val="003399"/>
        </a:dk1>
        <a:lt1>
          <a:srgbClr val="DDDDDD"/>
        </a:lt1>
        <a:dk2>
          <a:srgbClr val="000000"/>
        </a:dk2>
        <a:lt2>
          <a:srgbClr val="FFFFFF"/>
        </a:lt2>
        <a:accent1>
          <a:srgbClr val="CC00FF"/>
        </a:accent1>
        <a:accent2>
          <a:srgbClr val="00CCCC"/>
        </a:accent2>
        <a:accent3>
          <a:srgbClr val="AAAAAA"/>
        </a:accent3>
        <a:accent4>
          <a:srgbClr val="BDBDBD"/>
        </a:accent4>
        <a:accent5>
          <a:srgbClr val="E2AAFF"/>
        </a:accent5>
        <a:accent6>
          <a:srgbClr val="00B9B9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chem 5">
        <a:dk1>
          <a:srgbClr val="660033"/>
        </a:dk1>
        <a:lt1>
          <a:srgbClr val="DDDDDD"/>
        </a:lt1>
        <a:dk2>
          <a:srgbClr val="000000"/>
        </a:dk2>
        <a:lt2>
          <a:srgbClr val="FFFFFF"/>
        </a:lt2>
        <a:accent1>
          <a:srgbClr val="FF99CC"/>
        </a:accent1>
        <a:accent2>
          <a:srgbClr val="9999FF"/>
        </a:accent2>
        <a:accent3>
          <a:srgbClr val="AAAAAA"/>
        </a:accent3>
        <a:accent4>
          <a:srgbClr val="BDBDBD"/>
        </a:accent4>
        <a:accent5>
          <a:srgbClr val="FFCAE2"/>
        </a:accent5>
        <a:accent6>
          <a:srgbClr val="8A8AE7"/>
        </a:accent6>
        <a:hlink>
          <a:srgbClr val="D60093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chem 6">
        <a:dk1>
          <a:srgbClr val="000000"/>
        </a:dk1>
        <a:lt1>
          <a:srgbClr val="FFFFFF"/>
        </a:lt1>
        <a:dk2>
          <a:srgbClr val="663300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D:\DATA\PRESENT\Deschem.ppt</Template>
  <TotalTime>4194</TotalTime>
  <Words>378</Words>
  <Application>Microsoft Office PowerPoint</Application>
  <PresentationFormat>Letter Paper (8.5x11 in)</PresentationFormat>
  <Paragraphs>59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Deschem</vt:lpstr>
      <vt:lpstr>Boyle’s Law</vt:lpstr>
      <vt:lpstr>PowerPoint Presentation</vt:lpstr>
      <vt:lpstr>Example</vt:lpstr>
      <vt:lpstr>Example</vt:lpstr>
      <vt:lpstr>Charles’ Law</vt:lpstr>
      <vt:lpstr>PowerPoint Presentation</vt:lpstr>
      <vt:lpstr>Example</vt:lpstr>
      <vt:lpstr>Example</vt:lpstr>
      <vt:lpstr>Gay Lussac’s Law</vt:lpstr>
      <vt:lpstr>PowerPoint Presentation</vt:lpstr>
      <vt:lpstr>PowerPoint Presentation</vt:lpstr>
      <vt:lpstr>Examples</vt:lpstr>
      <vt:lpstr>Putting the pieces together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subject>The Gas Laws</dc:subject>
  <dc:creator>Thomas V. Green Jr.</dc:creator>
  <cp:lastModifiedBy>Smith, Jacob</cp:lastModifiedBy>
  <cp:revision>143</cp:revision>
  <cp:lastPrinted>1997-02-23T01:18:28Z</cp:lastPrinted>
  <dcterms:created xsi:type="dcterms:W3CDTF">1996-02-23T02:52:14Z</dcterms:created>
  <dcterms:modified xsi:type="dcterms:W3CDTF">2015-02-02T15:46:31Z</dcterms:modified>
</cp:coreProperties>
</file>