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377" r:id="rId2"/>
    <p:sldId id="378" r:id="rId3"/>
    <p:sldId id="257" r:id="rId4"/>
    <p:sldId id="341" r:id="rId5"/>
    <p:sldId id="344" r:id="rId6"/>
    <p:sldId id="361" r:id="rId7"/>
    <p:sldId id="352" r:id="rId8"/>
    <p:sldId id="313" r:id="rId9"/>
    <p:sldId id="357" r:id="rId10"/>
    <p:sldId id="358" r:id="rId11"/>
    <p:sldId id="346" r:id="rId12"/>
    <p:sldId id="359" r:id="rId13"/>
    <p:sldId id="360" r:id="rId14"/>
    <p:sldId id="372" r:id="rId15"/>
    <p:sldId id="362" r:id="rId16"/>
    <p:sldId id="347" r:id="rId17"/>
    <p:sldId id="375" r:id="rId18"/>
    <p:sldId id="380" r:id="rId19"/>
    <p:sldId id="379" r:id="rId20"/>
    <p:sldId id="342" r:id="rId21"/>
    <p:sldId id="364" r:id="rId22"/>
    <p:sldId id="365" r:id="rId23"/>
    <p:sldId id="366" r:id="rId24"/>
    <p:sldId id="373" r:id="rId25"/>
    <p:sldId id="374" r:id="rId26"/>
    <p:sldId id="368" r:id="rId27"/>
    <p:sldId id="37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666633"/>
    <a:srgbClr val="00FFFF"/>
    <a:srgbClr val="FFFF00"/>
    <a:srgbClr val="FF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07" autoAdjust="0"/>
    <p:restoredTop sz="86391" autoAdjust="0"/>
  </p:normalViewPr>
  <p:slideViewPr>
    <p:cSldViewPr snapToGrid="0">
      <p:cViewPr>
        <p:scale>
          <a:sx n="90" d="100"/>
          <a:sy n="90" d="100"/>
        </p:scale>
        <p:origin x="-70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6" y="4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1" d="100"/>
          <a:sy n="31" d="100"/>
        </p:scale>
        <p:origin x="-120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0EB4A67-9065-411D-8B46-DF979A839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61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4783ACA-BC5C-4C7E-9D6A-A5141D942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47F1E3-C4F3-4598-A539-9ABF60A6F0B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27B13-3A36-401C-8CBF-B18C8817A7B0}" type="slidenum">
              <a:rPr lang="en-US"/>
              <a:pPr/>
              <a:t>26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189B35-07DD-4EDC-8C3C-BFAD5FC3F53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A022665-5074-4EDD-BCC8-9005DE1E46A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The path of light is visible only when the light is scattered by particles. a) Fog or mist is a colloid and thus exhibits the Tyndall effect. b) Particles in colloids and suspensions reflect or scatter light in all directions. Solutions do not scatter light.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D8C65D1-6B6D-46C2-B209-9BE40F4E0D5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The path of light is visible only when the light is scattered by particles. a) Fog or mist is a colloid and thus exhibits the Tyndall effect. b) Particles in colloids and suspensions reflect or scatter light in all directions. Solutions do not scatter light.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8ED16D-6D67-4FDE-ADD2-5EBDE282E1BC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53F-AEB2-43F2-8721-62AAE1C90A67}" type="slidenum">
              <a:rPr lang="en-US"/>
              <a:pPr/>
              <a:t>15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8783-A6B2-486D-B940-1B6525F8825F}" type="slidenum">
              <a:rPr lang="en-US"/>
              <a:pPr/>
              <a:t>21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supersaturated solution crystallizes rapidly when disturbed. a) The solution is clear before a seed crystal is added. b) Crystals begin to form in the solution immediately after the addition of a seed crystal. c) Excess solute crystallizes rapidly. </a:t>
            </a:r>
            <a:r>
              <a:rPr lang="en-US" b="1">
                <a:solidFill>
                  <a:srgbClr val="000000"/>
                </a:solidFill>
              </a:rPr>
              <a:t>Applying Concepts</a:t>
            </a:r>
            <a:r>
              <a:rPr lang="en-US" b="1" i="1">
                <a:solidFill>
                  <a:srgbClr val="000000"/>
                </a:solidFill>
              </a:rPr>
              <a:t> When the crystallization has ceased, will the solution be saturated or unsaturated?</a:t>
            </a:r>
            <a:endParaRPr lang="en-US" b="1" i="1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93401-7E96-4608-9BB0-A64AA95E5279}" type="slidenum">
              <a:rPr lang="en-US"/>
              <a:pPr/>
              <a:t>22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supersaturated solution crystallizes rapidly when disturbed. a) The solution is clear before a seed crystal is added. b) Crystals begin to form in the solution immediately after the addition of a seed crystal. c) Excess solute crystallizes rapidly. </a:t>
            </a:r>
            <a:r>
              <a:rPr lang="en-US" b="1">
                <a:solidFill>
                  <a:srgbClr val="000000"/>
                </a:solidFill>
              </a:rPr>
              <a:t>Applying Concepts</a:t>
            </a:r>
            <a:r>
              <a:rPr lang="en-US" b="1" i="1">
                <a:solidFill>
                  <a:srgbClr val="000000"/>
                </a:solidFill>
              </a:rPr>
              <a:t> When the crystallization has ceased, will the solution be saturated or unsaturated?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7BFA0-5E6C-4328-A183-AE2EBE6FE3EC}" type="slidenum">
              <a:rPr lang="en-US"/>
              <a:pPr/>
              <a:t>23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supersaturated solution crystallizes rapidly when disturbed. a) The solution is clear before a seed crystal is added. b) Crystals begin to form in the solution immediately after the addition of a seed crystal. c) Excess solute crystallizes rapidly. </a:t>
            </a:r>
            <a:r>
              <a:rPr lang="en-US" b="1">
                <a:solidFill>
                  <a:srgbClr val="000000"/>
                </a:solidFill>
              </a:rPr>
              <a:t>Applying Concepts</a:t>
            </a:r>
            <a:r>
              <a:rPr lang="en-US" b="1" i="1">
                <a:solidFill>
                  <a:srgbClr val="000000"/>
                </a:solidFill>
              </a:rPr>
              <a:t> When the crystallization has ceased, will the solution be saturated or unsaturated?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677BC3FE-68C7-42C9-A2BC-C58EF4A901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5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29F56-346A-4E9E-AFA9-DDE739FBB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4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4F3EC-2035-497F-8AE7-0F4DE46F22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B1411-CCB9-4923-9C32-2479026DB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1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36DAE-DCEE-4DD3-A3B6-6403F974C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0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EEE93-B981-43C1-974B-208427817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7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013A8-B4D5-463F-9084-484FFA582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5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C77BE-5D25-4291-9BE1-9214968E6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4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4205-1F8A-4F96-B341-4CF71E109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7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DDF99-E3B2-4EC1-AD27-499A3B77E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0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5959-3FBD-4BC8-B0B5-8A1E1C03B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B8A9-CC2A-4A82-B4BC-A77887696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ffectLst/>
              </a:defRPr>
            </a:lvl1pPr>
          </a:lstStyle>
          <a:p>
            <a:fld id="{3D88B291-EB9D-4CE3-9E43-BDF21C726C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&amp;cad=rja&amp;ved=0CDMQFjAA&amp;url=http://www.mhhe.com/physsci/chemistry/essentialchemistry/flash/molvie1.swf&amp;ei=D6pdUeaTDdL1qAG-34GwCw&amp;usg=AFQjCNGRlRMnk5ypeHZ_XYx_Ff-ey_L0-g&amp;sig2=eI8Zy1jXiMhntpJMjNQKIA&amp;bvm=bv.44770516,d.aW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814" y="433754"/>
            <a:ext cx="84049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Bellwork</a:t>
            </a:r>
            <a:r>
              <a:rPr lang="en-US" dirty="0" smtClean="0"/>
              <a:t>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300" b="1" dirty="0" smtClean="0"/>
              <a:t>Come get a homework packet. </a:t>
            </a:r>
          </a:p>
          <a:p>
            <a:endParaRPr lang="en-US" sz="3300" dirty="0" smtClean="0"/>
          </a:p>
          <a:p>
            <a:r>
              <a:rPr lang="en-US" sz="3300" dirty="0" smtClean="0"/>
              <a:t>Find your seat. Begin to read the team </a:t>
            </a:r>
            <a:r>
              <a:rPr lang="en-US" sz="3300" dirty="0" smtClean="0"/>
              <a:t>contract</a:t>
            </a:r>
            <a:r>
              <a:rPr lang="en-US" sz="3300" dirty="0"/>
              <a:t>.</a:t>
            </a:r>
            <a:endParaRPr lang="en-US" sz="3300" dirty="0" smtClean="0"/>
          </a:p>
          <a:p>
            <a:endParaRPr lang="en-US" sz="3300" dirty="0"/>
          </a:p>
          <a:p>
            <a:r>
              <a:rPr lang="en-US" sz="3300" dirty="0" smtClean="0"/>
              <a:t>Get out a sheet of paper to take notes on </a:t>
            </a:r>
          </a:p>
          <a:p>
            <a:r>
              <a:rPr lang="en-US" sz="3300" dirty="0" smtClean="0"/>
              <a:t>(Unit 11 Solutions).  </a:t>
            </a:r>
            <a:endParaRPr lang="en-US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0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Colloids</a:t>
            </a:r>
          </a:p>
        </p:txBody>
      </p:sp>
      <p:sp>
        <p:nvSpPr>
          <p:cNvPr id="23555" name="Rectangle 10"/>
          <p:cNvSpPr>
            <a:spLocks noGrp="1" noChangeArrowheads="1"/>
          </p:cNvSpPr>
          <p:nvPr>
            <p:ph idx="1"/>
          </p:nvPr>
        </p:nvSpPr>
        <p:spPr>
          <a:xfrm>
            <a:off x="521677" y="1629508"/>
            <a:ext cx="7772400" cy="4114800"/>
          </a:xfrm>
        </p:spPr>
        <p:txBody>
          <a:bodyPr/>
          <a:lstStyle/>
          <a:p>
            <a:pPr lvl="1" indent="0" eaLnBrk="1" hangingPunct="1"/>
            <a:r>
              <a:rPr lang="en-US" dirty="0" smtClean="0"/>
              <a:t>The Tyndall Effect</a:t>
            </a:r>
          </a:p>
          <a:p>
            <a:pPr lvl="2" eaLnBrk="1" hangingPunct="1"/>
            <a:r>
              <a:rPr lang="en-US" sz="2800" dirty="0" smtClean="0"/>
              <a:t>The scattering of visible light by colloidal particles is called the </a:t>
            </a:r>
            <a:r>
              <a:rPr lang="en-US" sz="2800" b="1" dirty="0" smtClean="0"/>
              <a:t>Tyndall effect</a:t>
            </a:r>
            <a:r>
              <a:rPr lang="en-US" sz="2800" dirty="0" smtClean="0"/>
              <a:t>.</a:t>
            </a:r>
          </a:p>
        </p:txBody>
      </p:sp>
      <p:pic>
        <p:nvPicPr>
          <p:cNvPr id="23556" name="Picture 6" descr="0461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4" y="3186682"/>
            <a:ext cx="6749928" cy="339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5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2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"/>
          <a:stretch>
            <a:fillRect/>
          </a:stretch>
        </p:blipFill>
        <p:spPr bwMode="auto">
          <a:xfrm>
            <a:off x="1078523" y="328979"/>
            <a:ext cx="6518030" cy="611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2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Colloids</a:t>
            </a:r>
          </a:p>
        </p:txBody>
      </p:sp>
      <p:sp>
        <p:nvSpPr>
          <p:cNvPr id="24579" name="Rectangle 10"/>
          <p:cNvSpPr>
            <a:spLocks noGrp="1" noChangeArrowheads="1"/>
          </p:cNvSpPr>
          <p:nvPr>
            <p:ph idx="1"/>
          </p:nvPr>
        </p:nvSpPr>
        <p:spPr>
          <a:xfrm>
            <a:off x="-105506" y="1582616"/>
            <a:ext cx="8897815" cy="4114800"/>
          </a:xfrm>
        </p:spPr>
        <p:txBody>
          <a:bodyPr/>
          <a:lstStyle/>
          <a:p>
            <a:pPr lvl="2" eaLnBrk="1" hangingPunct="1"/>
            <a:r>
              <a:rPr lang="en-US" sz="3600" dirty="0" smtClean="0"/>
              <a:t>Particles in colloids and suspensions reflect or scatter light in all directions. Solutions do not scatter light.</a:t>
            </a:r>
          </a:p>
          <a:p>
            <a:pPr marL="0" indent="0" eaLnBrk="1" hangingPunct="1"/>
            <a:endParaRPr lang="en-US" sz="3600" dirty="0" smtClean="0"/>
          </a:p>
        </p:txBody>
      </p:sp>
      <p:pic>
        <p:nvPicPr>
          <p:cNvPr id="24580" name="Picture 6" descr="0461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501826"/>
            <a:ext cx="6537325" cy="32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9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Colloids</a:t>
            </a:r>
          </a:p>
        </p:txBody>
      </p:sp>
      <p:sp>
        <p:nvSpPr>
          <p:cNvPr id="24585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lvl="1" indent="0" eaLnBrk="1" hangingPunct="1"/>
            <a:r>
              <a:rPr lang="en-US" dirty="0" smtClean="0"/>
              <a:t>Brownian Motion</a:t>
            </a:r>
          </a:p>
          <a:p>
            <a:pPr lvl="3" eaLnBrk="1" hangingPunct="1"/>
            <a:r>
              <a:rPr lang="en-US" sz="2800" dirty="0" smtClean="0"/>
              <a:t>The chaotic movement of colloidal particles, which was first observed by the Scottish botanist Robert Brown (1773–1858), is called </a:t>
            </a:r>
            <a:r>
              <a:rPr lang="en-US" sz="2800" b="1" dirty="0" smtClean="0"/>
              <a:t>Brownian motion. </a:t>
            </a:r>
          </a:p>
          <a:p>
            <a:pPr lvl="3" eaLnBrk="1" hangingPunct="1"/>
            <a:r>
              <a:rPr lang="en-US" sz="2800" dirty="0" smtClean="0"/>
              <a:t>Brownian motion is caused by collisions of the molecules of the dispersion medium with the small, dispersed colloidal particles.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2180492"/>
            <a:ext cx="69869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A- Talk about solutions, different parts and what determines how they dissolve.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B- talk about colloids, their properties and types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6431" y="539262"/>
            <a:ext cx="584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Timed-Pair </a:t>
            </a:r>
            <a:r>
              <a:rPr lang="en-US" dirty="0"/>
              <a:t>S</a:t>
            </a:r>
            <a:r>
              <a:rPr lang="en-US" dirty="0" smtClean="0"/>
              <a:t>hare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8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14"/>
          <p:cNvSpPr>
            <a:spLocks noGrp="1" noChangeArrowheads="1"/>
          </p:cNvSpPr>
          <p:nvPr>
            <p:ph type="title"/>
          </p:nvPr>
        </p:nvSpPr>
        <p:spPr>
          <a:xfrm>
            <a:off x="4929808" y="883405"/>
            <a:ext cx="4278921" cy="1143000"/>
          </a:xfrm>
        </p:spPr>
        <p:txBody>
          <a:bodyPr/>
          <a:lstStyle/>
          <a:p>
            <a:r>
              <a:rPr lang="en-US" dirty="0"/>
              <a:t>Solution Formation</a:t>
            </a:r>
          </a:p>
        </p:txBody>
      </p:sp>
      <p:sp>
        <p:nvSpPr>
          <p:cNvPr id="8207" name="Rectangle 15"/>
          <p:cNvSpPr>
            <a:spLocks noGrp="1" noChangeArrowheads="1"/>
          </p:cNvSpPr>
          <p:nvPr>
            <p:ph idx="1"/>
          </p:nvPr>
        </p:nvSpPr>
        <p:spPr>
          <a:xfrm>
            <a:off x="811483" y="2743200"/>
            <a:ext cx="7772400" cy="4114800"/>
          </a:xfrm>
        </p:spPr>
        <p:txBody>
          <a:bodyPr/>
          <a:lstStyle/>
          <a:p>
            <a:pPr lvl="2"/>
            <a:r>
              <a:rPr lang="en-US" dirty="0"/>
              <a:t>The compositions of the solvent and the solute determine whether a substance will dissolve. The factors that determine how fast a substance dissolves are</a:t>
            </a:r>
          </a:p>
          <a:p>
            <a:pPr lvl="4"/>
            <a:r>
              <a:rPr lang="en-US" sz="2800" b="1" dirty="0"/>
              <a:t>stirring (agitation)</a:t>
            </a:r>
          </a:p>
          <a:p>
            <a:pPr lvl="4"/>
            <a:r>
              <a:rPr lang="en-US" sz="2800" b="1" dirty="0"/>
              <a:t>temperature</a:t>
            </a:r>
          </a:p>
          <a:p>
            <a:pPr lvl="4"/>
            <a:r>
              <a:rPr lang="en-US" sz="2800" b="1" dirty="0"/>
              <a:t>the surface area of the dissolving </a:t>
            </a:r>
            <a:r>
              <a:rPr lang="en-US" sz="2800" b="1" dirty="0" smtClean="0"/>
              <a:t>particles</a:t>
            </a:r>
          </a:p>
          <a:p>
            <a:pPr marL="1828800" lvl="4" indent="0">
              <a:buNone/>
            </a:pP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r="1268"/>
          <a:stretch/>
        </p:blipFill>
        <p:spPr>
          <a:xfrm>
            <a:off x="0" y="230594"/>
            <a:ext cx="4929808" cy="2448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9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334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r>
              <a:rPr lang="en-US" sz="3200" smtClean="0"/>
              <a:t>Factors Affecting Solubility</a:t>
            </a:r>
            <a:endParaRPr lang="en-US" sz="4000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" y="1072662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514350" indent="-514350">
              <a:spcBef>
                <a:spcPct val="20000"/>
              </a:spcBef>
              <a:buAutoNum type="arabicPeriod"/>
              <a:tabLst>
                <a:tab pos="234950" algn="l"/>
                <a:tab pos="449263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Nature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Solute / Solvent</a:t>
            </a:r>
            <a:r>
              <a:rPr lang="en-US" sz="3200" dirty="0"/>
              <a:t>. - </a:t>
            </a:r>
            <a:r>
              <a:rPr lang="en-US" sz="3200" b="1" u="sng" dirty="0"/>
              <a:t>Like dissolves like</a:t>
            </a:r>
            <a:r>
              <a:rPr lang="en-US" sz="3200" b="1" dirty="0"/>
              <a:t>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tabLst>
                <a:tab pos="234950" algn="l"/>
                <a:tab pos="449263" algn="l"/>
              </a:tabLst>
              <a:defRPr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2119312"/>
            <a:ext cx="2426677" cy="3646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95" y="1840524"/>
            <a:ext cx="5755605" cy="3821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24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570" y="515816"/>
            <a:ext cx="8722825" cy="1143000"/>
          </a:xfrm>
        </p:spPr>
        <p:txBody>
          <a:bodyPr/>
          <a:lstStyle/>
          <a:p>
            <a:pPr marL="571500" indent="-571500"/>
            <a:r>
              <a:rPr lang="en-US" dirty="0"/>
              <a:t>Miscible </a:t>
            </a:r>
            <a:r>
              <a:rPr lang="en-US" dirty="0" smtClean="0"/>
              <a:t>vs. Immiscible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585" y="2321169"/>
            <a:ext cx="85578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Miscible- two liquids that dissolve in each other in all proportions </a:t>
            </a:r>
          </a:p>
          <a:p>
            <a:endParaRPr lang="en-US" sz="4000" dirty="0"/>
          </a:p>
          <a:p>
            <a:r>
              <a:rPr lang="en-US" sz="4000" dirty="0" smtClean="0"/>
              <a:t>Immiscible- two liquids that are insoluble in one another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3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334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r>
              <a:rPr lang="en-US" sz="3200" smtClean="0"/>
              <a:t>Factors Affecting Solubility</a:t>
            </a:r>
            <a:endParaRPr lang="en-US" sz="4000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" y="1072662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514350" indent="-514350">
              <a:spcBef>
                <a:spcPct val="20000"/>
              </a:spcBef>
              <a:buAutoNum type="arabicPeriod"/>
              <a:tabLst>
                <a:tab pos="234950" algn="l"/>
                <a:tab pos="449263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Nature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Solute / Solvent</a:t>
            </a:r>
            <a:r>
              <a:rPr lang="en-US" sz="3200" dirty="0"/>
              <a:t>. </a:t>
            </a:r>
            <a:endParaRPr lang="en-US" sz="3200" dirty="0" smtClean="0"/>
          </a:p>
          <a:p>
            <a:pPr>
              <a:spcBef>
                <a:spcPct val="20000"/>
              </a:spcBef>
              <a:tabLst>
                <a:tab pos="234950" algn="l"/>
                <a:tab pos="449263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Temperature -</a:t>
            </a:r>
            <a:endParaRPr lang="en-US" sz="3200" dirty="0" smtClean="0"/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tabLst>
                <a:tab pos="234950" algn="l"/>
                <a:tab pos="449263" algn="l"/>
              </a:tabLst>
              <a:defRPr/>
            </a:pPr>
            <a:r>
              <a:rPr lang="en-US" sz="3200" b="1" dirty="0"/>
              <a:t>	</a:t>
            </a:r>
            <a:r>
              <a:rPr lang="en-US" sz="3200" b="1" dirty="0" smtClean="0"/>
              <a:t>Solids/Liquids- </a:t>
            </a:r>
            <a:r>
              <a:rPr lang="en-US" sz="3200" b="1" dirty="0"/>
              <a:t>Solubility increases with </a:t>
            </a:r>
            <a:r>
              <a:rPr lang="en-US" sz="3200" b="1" dirty="0" smtClean="0"/>
              <a:t>            				temperature</a:t>
            </a:r>
            <a:endParaRPr lang="en-US" sz="3200" b="1" dirty="0"/>
          </a:p>
          <a:p>
            <a:pPr>
              <a:spcBef>
                <a:spcPct val="20000"/>
              </a:spcBef>
              <a:tabLst>
                <a:tab pos="234950" algn="l"/>
                <a:tab pos="449263" algn="l"/>
              </a:tabLst>
              <a:defRPr/>
            </a:pPr>
            <a:r>
              <a:rPr lang="en-US" sz="3200" b="1" dirty="0"/>
              <a:t>		Increase K.E. increases motion and collision between solute / solvent.</a:t>
            </a:r>
          </a:p>
          <a:p>
            <a:pPr algn="ctr">
              <a:tabLst>
                <a:tab pos="234950" algn="l"/>
                <a:tab pos="449263" algn="l"/>
              </a:tabLst>
              <a:defRPr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7" y="3869348"/>
            <a:ext cx="1628775" cy="2800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786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334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r>
              <a:rPr lang="en-US" sz="3200" smtClean="0"/>
              <a:t>Factors Affecting Solubility</a:t>
            </a:r>
            <a:endParaRPr lang="en-US" sz="4000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" y="1072662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514350" indent="-514350">
              <a:spcBef>
                <a:spcPct val="20000"/>
              </a:spcBef>
              <a:buAutoNum type="arabicPeriod"/>
              <a:tabLst>
                <a:tab pos="234950" algn="l"/>
                <a:tab pos="449263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Nature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Solute / Solvent</a:t>
            </a:r>
            <a:r>
              <a:rPr lang="en-US" sz="3200" dirty="0"/>
              <a:t>. </a:t>
            </a:r>
            <a:endParaRPr lang="en-US" sz="3200" dirty="0" smtClean="0"/>
          </a:p>
          <a:p>
            <a:pPr>
              <a:spcBef>
                <a:spcPct val="20000"/>
              </a:spcBef>
              <a:tabLst>
                <a:tab pos="234950" algn="l"/>
                <a:tab pos="449263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Temperature -</a:t>
            </a:r>
            <a:endParaRPr lang="en-US" sz="3200" dirty="0"/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tabLst>
                <a:tab pos="234950" algn="l"/>
                <a:tab pos="449263" algn="l"/>
              </a:tabLst>
              <a:defRPr/>
            </a:pPr>
            <a:r>
              <a:rPr lang="en-US" sz="3200" b="1" dirty="0" smtClean="0"/>
              <a:t>Gas </a:t>
            </a:r>
            <a:r>
              <a:rPr lang="en-US" sz="3200" b="1" dirty="0"/>
              <a:t>- Solubility decreases with </a:t>
            </a:r>
            <a:r>
              <a:rPr lang="en-US" sz="3200" b="1" dirty="0" smtClean="0"/>
              <a:t>Temperature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tabLst>
                <a:tab pos="234950" algn="l"/>
                <a:tab pos="449263" algn="l"/>
              </a:tabLst>
              <a:defRPr/>
            </a:pPr>
            <a:endParaRPr lang="en-US" sz="3200" b="1" dirty="0"/>
          </a:p>
          <a:p>
            <a:pPr>
              <a:spcBef>
                <a:spcPct val="20000"/>
              </a:spcBef>
              <a:tabLst>
                <a:tab pos="234950" algn="l"/>
                <a:tab pos="449263" algn="l"/>
              </a:tabLst>
              <a:defRPr/>
            </a:pPr>
            <a:r>
              <a:rPr lang="en-US" sz="3200" b="1" dirty="0"/>
              <a:t>		Increase K.E. result in gas escaping to </a:t>
            </a:r>
            <a:r>
              <a:rPr lang="en-US" sz="3200" b="1" dirty="0" smtClean="0"/>
              <a:t>       				atmosphere</a:t>
            </a:r>
            <a:r>
              <a:rPr lang="en-US" sz="3200" b="1" dirty="0"/>
              <a:t>.</a:t>
            </a:r>
            <a:endParaRPr lang="en-US" sz="3200" dirty="0"/>
          </a:p>
          <a:p>
            <a:pPr algn="ctr">
              <a:tabLst>
                <a:tab pos="234950" algn="l"/>
                <a:tab pos="449263" algn="l"/>
              </a:tabLst>
              <a:defRPr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482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11 Solutions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15 Section 3 </a:t>
            </a:r>
          </a:p>
          <a:p>
            <a:r>
              <a:rPr lang="en-US" dirty="0" smtClean="0"/>
              <a:t>Chapter 16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4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76200" y="87056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/>
              <a:t>A </a:t>
            </a:r>
            <a:r>
              <a:rPr lang="en-US" sz="3200" b="1" i="1" dirty="0"/>
              <a:t>saturated solution</a:t>
            </a:r>
            <a:r>
              <a:rPr lang="en-US" sz="3200" dirty="0"/>
              <a:t> contains the maximum amount of a solute that will dissolve in a given solvent at a specific temperature.</a:t>
            </a:r>
            <a:endParaRPr lang="en-US" sz="3200" b="1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4815" y="2325798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/>
              <a:t>An </a:t>
            </a:r>
            <a:r>
              <a:rPr lang="en-US" sz="3200" b="1" i="1" dirty="0"/>
              <a:t>unsaturated solution</a:t>
            </a:r>
            <a:r>
              <a:rPr lang="en-US" sz="3200" dirty="0"/>
              <a:t> contains less solute than the solvent has the capacity to dissolve at a specific temperature.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4815" y="4130785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/>
              <a:t>A </a:t>
            </a:r>
            <a:r>
              <a:rPr lang="en-US" sz="3200" b="1" i="1" dirty="0"/>
              <a:t>supersaturated solution</a:t>
            </a:r>
            <a:r>
              <a:rPr lang="en-US" sz="3200" dirty="0"/>
              <a:t> contains more solute than is present in a saturated solution at a specific temperature.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1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386128"/>
            <a:ext cx="7772400" cy="4114800"/>
          </a:xfrm>
        </p:spPr>
        <p:txBody>
          <a:bodyPr/>
          <a:lstStyle/>
          <a:p>
            <a:pPr lvl="2"/>
            <a:r>
              <a:rPr lang="en-US" sz="3200" dirty="0"/>
              <a:t>A supersaturated solution is clear before a seed crystal is added.</a:t>
            </a:r>
          </a:p>
          <a:p>
            <a:endParaRPr lang="en-US" dirty="0"/>
          </a:p>
        </p:txBody>
      </p:sp>
      <p:pic>
        <p:nvPicPr>
          <p:cNvPr id="43018" name="Picture 10" descr="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81" y="1616667"/>
            <a:ext cx="3868249" cy="49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8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ChangeArrowheads="1"/>
          </p:cNvSpPr>
          <p:nvPr>
            <p:ph idx="1"/>
          </p:nvPr>
        </p:nvSpPr>
        <p:spPr>
          <a:xfrm>
            <a:off x="140678" y="257907"/>
            <a:ext cx="8874368" cy="4114800"/>
          </a:xfrm>
        </p:spPr>
        <p:txBody>
          <a:bodyPr/>
          <a:lstStyle/>
          <a:p>
            <a:pPr lvl="2"/>
            <a:r>
              <a:rPr lang="en-US" sz="3200" dirty="0"/>
              <a:t>Crystals begin to form in the solution immediately after the addition of a seed crystal.</a:t>
            </a:r>
          </a:p>
          <a:p>
            <a:endParaRPr lang="en-US" dirty="0"/>
          </a:p>
        </p:txBody>
      </p:sp>
      <p:pic>
        <p:nvPicPr>
          <p:cNvPr id="45064" name="Picture 8" descr="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65" y="1498065"/>
            <a:ext cx="3941897" cy="50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9"/>
          <p:cNvSpPr>
            <a:spLocks noGrp="1" noChangeArrowheads="1"/>
          </p:cNvSpPr>
          <p:nvPr>
            <p:ph idx="1"/>
          </p:nvPr>
        </p:nvSpPr>
        <p:spPr>
          <a:xfrm>
            <a:off x="674077" y="844061"/>
            <a:ext cx="7772400" cy="4114800"/>
          </a:xfrm>
        </p:spPr>
        <p:txBody>
          <a:bodyPr/>
          <a:lstStyle/>
          <a:p>
            <a:pPr lvl="2"/>
            <a:r>
              <a:rPr lang="en-US" sz="3200" dirty="0"/>
              <a:t>Excess solute crystallizes rapidly.</a:t>
            </a:r>
          </a:p>
          <a:p>
            <a:endParaRPr lang="en-US" dirty="0"/>
          </a:p>
        </p:txBody>
      </p:sp>
      <p:pic>
        <p:nvPicPr>
          <p:cNvPr id="47114" name="Picture 10" descr="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633018"/>
            <a:ext cx="4044462" cy="521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47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677" y="2391508"/>
            <a:ext cx="7197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A- Discuss factors that affect solubility </a:t>
            </a:r>
          </a:p>
          <a:p>
            <a:endParaRPr lang="en-US" dirty="0"/>
          </a:p>
          <a:p>
            <a:r>
              <a:rPr lang="en-US" dirty="0" smtClean="0"/>
              <a:t>B-  Discuss different Types of solution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2677" y="539262"/>
            <a:ext cx="586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Timed –Pair Share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1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769" y="679938"/>
            <a:ext cx="695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Henry’s Law </a:t>
            </a:r>
            <a:endParaRPr lang="en-US" sz="4400" dirty="0"/>
          </a:p>
        </p:txBody>
      </p:sp>
      <p:pic>
        <p:nvPicPr>
          <p:cNvPr id="1026" name="Picture 2" descr="https://www.pearsonsuccessnet.com/ebook/products/0-13-190443-4/CH05_527_18_025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83" y="224464"/>
            <a:ext cx="3472779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4" y="1891079"/>
            <a:ext cx="3886200" cy="4552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7846" y="2602523"/>
            <a:ext cx="38568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Henry’s Law states that at a </a:t>
            </a:r>
            <a:r>
              <a:rPr lang="en-US" smtClean="0"/>
              <a:t>given temperature, the </a:t>
            </a:r>
            <a:r>
              <a:rPr lang="en-US" dirty="0" smtClean="0"/>
              <a:t>solubility (S)  of a gas in a liquid is directly proportional to the pressure (P) of the gas above the liquid.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3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0477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56339"/>
            <a:ext cx="8534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6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92" y="679938"/>
            <a:ext cx="6998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Contracts if time.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Homogeneous mixtures</a:t>
            </a:r>
          </a:p>
          <a:p>
            <a:r>
              <a:rPr lang="en-US" b="1" i="1" dirty="0"/>
              <a:t>Solvent</a:t>
            </a:r>
            <a:r>
              <a:rPr lang="en-US" dirty="0"/>
              <a:t> = dissolving medium</a:t>
            </a:r>
          </a:p>
          <a:p>
            <a:pPr lvl="1"/>
            <a:r>
              <a:rPr lang="en-US" dirty="0"/>
              <a:t>often liquid; frequently water</a:t>
            </a:r>
          </a:p>
          <a:p>
            <a:pPr lvl="1"/>
            <a:r>
              <a:rPr lang="en-US" dirty="0"/>
              <a:t>gas in air and other gas solutions</a:t>
            </a:r>
          </a:p>
          <a:p>
            <a:pPr lvl="1"/>
            <a:r>
              <a:rPr lang="en-US" dirty="0"/>
              <a:t>rarely a solid</a:t>
            </a:r>
          </a:p>
          <a:p>
            <a:r>
              <a:rPr lang="en-US" b="1" i="1" dirty="0"/>
              <a:t>Solute(s) </a:t>
            </a:r>
            <a:r>
              <a:rPr lang="en-US" dirty="0"/>
              <a:t>= dissolved material(s)</a:t>
            </a:r>
          </a:p>
          <a:p>
            <a:pPr lvl="1"/>
            <a:r>
              <a:rPr lang="en-US" dirty="0"/>
              <a:t>solids, liquids, and/or gases</a:t>
            </a:r>
          </a:p>
          <a:p>
            <a:pPr lvl="1"/>
            <a:r>
              <a:rPr lang="en-US" dirty="0"/>
              <a:t>often more than one solute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3431" y="2499946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/>
              <a:t>The </a:t>
            </a:r>
            <a:r>
              <a:rPr lang="en-US" sz="3600" b="1" i="1" dirty="0"/>
              <a:t>solute</a:t>
            </a:r>
            <a:r>
              <a:rPr lang="en-US" sz="3600" dirty="0"/>
              <a:t> is(are) the substance(s) present in the smaller amount(s)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3431" y="4201013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dirty="0"/>
              <a:t>The </a:t>
            </a:r>
            <a:r>
              <a:rPr lang="en-US" sz="3600" b="1" i="1" dirty="0"/>
              <a:t>solvent</a:t>
            </a:r>
            <a:r>
              <a:rPr lang="en-US" sz="3600" dirty="0"/>
              <a:t> is the substance present in the larger amount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5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5167313" cy="1527175"/>
            <a:chOff x="0" y="0"/>
            <a:chExt cx="3255" cy="962"/>
          </a:xfrm>
        </p:grpSpPr>
        <p:pic>
          <p:nvPicPr>
            <p:cNvPr id="2" name="Picture 2" descr="BD06941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 Box 3"/>
            <p:cNvSpPr txBox="1">
              <a:spLocks noChangeArrowheads="1"/>
            </p:cNvSpPr>
            <p:nvPr/>
          </p:nvSpPr>
          <p:spPr bwMode="auto">
            <a:xfrm>
              <a:off x="1094" y="317"/>
              <a:ext cx="21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800"/>
                <a:t>“</a:t>
              </a:r>
              <a:r>
                <a:rPr lang="en-US" sz="2800" b="1"/>
                <a:t>like dissolves like</a:t>
              </a:r>
              <a:r>
                <a:rPr lang="en-US" sz="2800"/>
                <a:t>”</a:t>
              </a:r>
            </a:p>
          </p:txBody>
        </p:sp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8954" y="18288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/>
              <a:t>Two substances with similar </a:t>
            </a:r>
            <a:r>
              <a:rPr lang="en-US" b="1" i="1" dirty="0"/>
              <a:t>intermolecular</a:t>
            </a:r>
            <a:r>
              <a:rPr lang="en-US" dirty="0"/>
              <a:t> forces are likely to be soluble in each other.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458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non-polar molecules are soluble in non-polar solvents</a:t>
            </a:r>
          </a:p>
          <a:p>
            <a:pPr lvl="2" algn="l" eaLnBrk="1" hangingPunct="1">
              <a:spcBef>
                <a:spcPct val="50000"/>
              </a:spcBef>
            </a:pPr>
            <a:r>
              <a:rPr lang="en-US"/>
              <a:t>CCl</a:t>
            </a:r>
            <a:r>
              <a:rPr lang="en-US" baseline="-25000"/>
              <a:t>4</a:t>
            </a:r>
            <a:r>
              <a:rPr lang="en-US"/>
              <a:t> in 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6</a:t>
            </a:r>
            <a:endParaRPr lang="en-US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polar molecules are soluble in polar solvents</a:t>
            </a:r>
          </a:p>
          <a:p>
            <a:pPr lvl="2" algn="l" eaLnBrk="1" hangingPunct="1">
              <a:spcBef>
                <a:spcPct val="50000"/>
              </a:spcBef>
            </a:pPr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5</a:t>
            </a:r>
            <a:r>
              <a:rPr lang="en-US"/>
              <a:t>OH in H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ionic compounds are more soluble in polar solvents</a:t>
            </a:r>
          </a:p>
          <a:p>
            <a:pPr lvl="2" algn="l" eaLnBrk="1" hangingPunct="1">
              <a:spcBef>
                <a:spcPct val="50000"/>
              </a:spcBef>
            </a:pPr>
            <a:r>
              <a:rPr lang="en-US"/>
              <a:t>NaCl in H</a:t>
            </a:r>
            <a:r>
              <a:rPr lang="en-US" baseline="-25000"/>
              <a:t>2</a:t>
            </a:r>
            <a:r>
              <a:rPr lang="en-US"/>
              <a:t>O or NH</a:t>
            </a:r>
            <a:r>
              <a:rPr lang="en-US" baseline="-25000"/>
              <a:t>3</a:t>
            </a:r>
            <a:r>
              <a:rPr lang="en-US"/>
              <a:t> (</a:t>
            </a:r>
            <a:r>
              <a:rPr lang="en-US" i="1"/>
              <a:t>l</a:t>
            </a:r>
            <a:r>
              <a:rPr lang="en-US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4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70934"/>
            <a:ext cx="71862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effectLst/>
                <a:hlinkClick r:id="rId3"/>
              </a:rPr>
              <a:t>Simulations </a:t>
            </a:r>
            <a:endParaRPr lang="en-US" u="sng" dirty="0" smtClean="0">
              <a:effectLst/>
            </a:endParaRPr>
          </a:p>
          <a:p>
            <a:endParaRPr lang="en-US" u="sng" dirty="0">
              <a:effectLst/>
            </a:endParaRPr>
          </a:p>
          <a:p>
            <a:r>
              <a:rPr lang="en-US" dirty="0" smtClean="0">
                <a:effectLst/>
              </a:rPr>
              <a:t>Solvation- the process by which the positive and negative ions of an ionic solid become surrounded by the solvent molecules. </a:t>
            </a:r>
            <a:endParaRPr lang="en-US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1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Suspensions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idx="1"/>
          </p:nvPr>
        </p:nvSpPr>
        <p:spPr>
          <a:xfrm>
            <a:off x="2661138" y="1899137"/>
            <a:ext cx="6312878" cy="4009293"/>
          </a:xfrm>
        </p:spPr>
        <p:txBody>
          <a:bodyPr/>
          <a:lstStyle/>
          <a:p>
            <a:pPr lvl="2" eaLnBrk="1" hangingPunct="1"/>
            <a:r>
              <a:rPr lang="en-US" sz="3200" dirty="0" smtClean="0"/>
              <a:t>A </a:t>
            </a:r>
            <a:r>
              <a:rPr lang="en-US" sz="3200" b="1" dirty="0" smtClean="0"/>
              <a:t>suspension</a:t>
            </a:r>
            <a:r>
              <a:rPr lang="en-US" sz="3200" dirty="0" smtClean="0"/>
              <a:t> is a mixture from which particles settle out upon standing. </a:t>
            </a:r>
          </a:p>
          <a:p>
            <a:pPr lvl="3" indent="0" eaLnBrk="1" hangingPunct="1"/>
            <a:r>
              <a:rPr lang="en-US" sz="3200" dirty="0" smtClean="0"/>
              <a:t>A suspension differs from a solution because the particles of a suspension are much larger and do not stay suspended indefinitely.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8" y="2157046"/>
            <a:ext cx="3414813" cy="41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41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/>
              <a:t>Solutions </a:t>
            </a:r>
            <a:r>
              <a:rPr lang="en-US" i="1"/>
              <a:t>vs </a:t>
            </a:r>
            <a:r>
              <a:rPr lang="en-US"/>
              <a:t>Colloids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50838" y="1066800"/>
            <a:ext cx="8158162" cy="5521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Solution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Solute particle are of ionic or molecular size (a few nm across)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Transparent to ordinary light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Stable unless solvent evaporated</a:t>
            </a:r>
          </a:p>
          <a:p>
            <a:pPr>
              <a:lnSpc>
                <a:spcPct val="90000"/>
              </a:lnSpc>
            </a:pPr>
            <a:r>
              <a:rPr lang="en-US" dirty="0"/>
              <a:t>Colloids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Solute (called “dispersed phase”) typically </a:t>
            </a:r>
            <a:r>
              <a:rPr lang="en-US" dirty="0" smtClean="0"/>
              <a:t>-1 nm to 1000 nm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Giant molecules (or “clumps” of smaller ones)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totally transparent – Tyndall Effect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Dispersed phase may separate out (similar to separation of mayonnaise).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Colloids</a:t>
            </a:r>
          </a:p>
        </p:txBody>
      </p:sp>
      <p:pic>
        <p:nvPicPr>
          <p:cNvPr id="2253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3520"/>
          <a:stretch/>
        </p:blipFill>
        <p:spPr bwMode="auto">
          <a:xfrm>
            <a:off x="914401" y="1"/>
            <a:ext cx="5908430" cy="682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0031" y="1723292"/>
            <a:ext cx="1430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p.460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2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hirlpool">
  <a:themeElements>
    <a:clrScheme name="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00CC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</TotalTime>
  <Words>960</Words>
  <Application>Microsoft Office PowerPoint</Application>
  <PresentationFormat>On-screen Show (4:3)</PresentationFormat>
  <Paragraphs>112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Whirlpool</vt:lpstr>
      <vt:lpstr>PowerPoint Presentation</vt:lpstr>
      <vt:lpstr>Unit 11 Solutions </vt:lpstr>
      <vt:lpstr>Solutions</vt:lpstr>
      <vt:lpstr>PowerPoint Presentation</vt:lpstr>
      <vt:lpstr>PowerPoint Presentation</vt:lpstr>
      <vt:lpstr>PowerPoint Presentation</vt:lpstr>
      <vt:lpstr>Suspensions</vt:lpstr>
      <vt:lpstr>Solutions vs Colloids</vt:lpstr>
      <vt:lpstr>Colloids</vt:lpstr>
      <vt:lpstr>Colloids</vt:lpstr>
      <vt:lpstr>PowerPoint Presentation</vt:lpstr>
      <vt:lpstr>Colloids</vt:lpstr>
      <vt:lpstr>Colloids</vt:lpstr>
      <vt:lpstr>PowerPoint Presentation</vt:lpstr>
      <vt:lpstr>Solution Formation</vt:lpstr>
      <vt:lpstr>Factors Affecting Solubility</vt:lpstr>
      <vt:lpstr>Miscible vs. Immiscible  </vt:lpstr>
      <vt:lpstr>Factors Affecting Solubility</vt:lpstr>
      <vt:lpstr>Factors Affecting Solubility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 Mar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Solutions, Colloids, &amp; Suspensions</dc:title>
  <dc:creator>Ed Cooke</dc:creator>
  <cp:lastModifiedBy>Sanchez, Callie</cp:lastModifiedBy>
  <cp:revision>155</cp:revision>
  <cp:lastPrinted>1999-10-19T18:23:10Z</cp:lastPrinted>
  <dcterms:created xsi:type="dcterms:W3CDTF">1999-10-12T18:14:50Z</dcterms:created>
  <dcterms:modified xsi:type="dcterms:W3CDTF">2015-04-07T16:40:48Z</dcterms:modified>
</cp:coreProperties>
</file>